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96" r:id="rId1"/>
  </p:sldMasterIdLst>
  <p:notesMasterIdLst>
    <p:notesMasterId r:id="rId33"/>
  </p:notesMasterIdLst>
  <p:sldIdLst>
    <p:sldId id="285" r:id="rId2"/>
    <p:sldId id="286" r:id="rId3"/>
    <p:sldId id="261" r:id="rId4"/>
    <p:sldId id="287" r:id="rId5"/>
    <p:sldId id="262" r:id="rId6"/>
    <p:sldId id="263" r:id="rId7"/>
    <p:sldId id="264" r:id="rId8"/>
    <p:sldId id="265" r:id="rId9"/>
    <p:sldId id="266" r:id="rId10"/>
    <p:sldId id="267" r:id="rId11"/>
    <p:sldId id="269" r:id="rId12"/>
    <p:sldId id="437" r:id="rId13"/>
    <p:sldId id="284" r:id="rId14"/>
    <p:sldId id="434" r:id="rId15"/>
    <p:sldId id="439" r:id="rId16"/>
    <p:sldId id="270" r:id="rId17"/>
    <p:sldId id="271" r:id="rId18"/>
    <p:sldId id="690" r:id="rId19"/>
    <p:sldId id="272" r:id="rId20"/>
    <p:sldId id="691" r:id="rId21"/>
    <p:sldId id="273" r:id="rId22"/>
    <p:sldId id="274" r:id="rId23"/>
    <p:sldId id="275" r:id="rId24"/>
    <p:sldId id="276" r:id="rId25"/>
    <p:sldId id="277" r:id="rId26"/>
    <p:sldId id="268" r:id="rId27"/>
    <p:sldId id="435" r:id="rId28"/>
    <p:sldId id="436" r:id="rId29"/>
    <p:sldId id="278" r:id="rId30"/>
    <p:sldId id="288" r:id="rId31"/>
    <p:sldId id="289" r:id="rId3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FF"/>
    <a:srgbClr val="907393"/>
    <a:srgbClr val="D1A4D7"/>
    <a:srgbClr val="F9C8FA"/>
    <a:srgbClr val="FFF7F5"/>
    <a:srgbClr val="FFF5E4"/>
    <a:srgbClr val="FFF7DE"/>
    <a:srgbClr val="FBFDF5"/>
    <a:srgbClr val="F8FCEC"/>
    <a:srgbClr val="FFECE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27482" autoAdjust="0"/>
    <p:restoredTop sz="93447" autoAdjust="0"/>
  </p:normalViewPr>
  <p:slideViewPr>
    <p:cSldViewPr snapToGrid="0">
      <p:cViewPr varScale="1">
        <p:scale>
          <a:sx n="54" d="100"/>
          <a:sy n="54" d="100"/>
        </p:scale>
        <p:origin x="72" y="220"/>
      </p:cViewPr>
      <p:guideLst/>
    </p:cSldViewPr>
  </p:slideViewPr>
  <p:notesTextViewPr>
    <p:cViewPr>
      <p:scale>
        <a:sx n="1" d="1"/>
        <a:sy n="1" d="1"/>
      </p:scale>
      <p:origin x="0" y="-104"/>
    </p:cViewPr>
  </p:notesTextViewPr>
  <p:sorterViewPr>
    <p:cViewPr>
      <p:scale>
        <a:sx n="100" d="100"/>
        <a:sy n="100" d="100"/>
      </p:scale>
      <p:origin x="0" y="-1256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C966B4-4232-1141-AF6D-7311250D269C}" type="datetimeFigureOut">
              <a:rPr lang="en-US" smtClean="0"/>
              <a:t>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2EA0658-1D01-4340-8E74-73ADBC946830}" type="slidenum">
              <a:rPr lang="en-US" smtClean="0"/>
              <a:t>‹#›</a:t>
            </a:fld>
            <a:endParaRPr lang="en-US"/>
          </a:p>
        </p:txBody>
      </p:sp>
    </p:spTree>
    <p:extLst>
      <p:ext uri="{BB962C8B-B14F-4D97-AF65-F5344CB8AC3E}">
        <p14:creationId xmlns:p14="http://schemas.microsoft.com/office/powerpoint/2010/main" val="2802111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I am a medical Microbiologist , therefore for </a:t>
            </a:r>
            <a:r>
              <a:rPr lang="en-MY" dirty="0">
                <a:sym typeface="Wingdings" panose="05000000000000000000" pitchFamily="2" charset="2"/>
              </a:rPr>
              <a:t> I still have to refer to the other discipline of Pathology (</a:t>
            </a:r>
            <a:r>
              <a:rPr lang="en-MY" dirty="0" err="1">
                <a:sym typeface="Wingdings" panose="05000000000000000000" pitchFamily="2" charset="2"/>
              </a:rPr>
              <a:t>e.g</a:t>
            </a:r>
            <a:r>
              <a:rPr lang="en-MY" dirty="0">
                <a:sym typeface="Wingdings" panose="05000000000000000000" pitchFamily="2" charset="2"/>
              </a:rPr>
              <a:t> BMA PCT, HPE) as they are the expert</a:t>
            </a:r>
            <a:endParaRPr lang="en-MY" dirty="0"/>
          </a:p>
        </p:txBody>
      </p:sp>
      <p:sp>
        <p:nvSpPr>
          <p:cNvPr id="4" name="Slide Number Placeholder 3"/>
          <p:cNvSpPr>
            <a:spLocks noGrp="1"/>
          </p:cNvSpPr>
          <p:nvPr>
            <p:ph type="sldNum" sz="quarter" idx="5"/>
          </p:nvPr>
        </p:nvSpPr>
        <p:spPr/>
        <p:txBody>
          <a:bodyPr/>
          <a:lstStyle/>
          <a:p>
            <a:fld id="{02EA0658-1D01-4340-8E74-73ADBC946830}" type="slidenum">
              <a:rPr lang="en-US" smtClean="0"/>
              <a:t>1</a:t>
            </a:fld>
            <a:endParaRPr lang="en-US"/>
          </a:p>
        </p:txBody>
      </p:sp>
    </p:spTree>
    <p:extLst>
      <p:ext uri="{BB962C8B-B14F-4D97-AF65-F5344CB8AC3E}">
        <p14:creationId xmlns:p14="http://schemas.microsoft.com/office/powerpoint/2010/main" val="3802164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This </a:t>
            </a:r>
            <a:r>
              <a:rPr lang="en-MY" dirty="0" err="1"/>
              <a:t>algorhytm</a:t>
            </a:r>
            <a:r>
              <a:rPr lang="en-MY" dirty="0"/>
              <a:t> is very important for Diagnosis of SLE</a:t>
            </a:r>
          </a:p>
          <a:p>
            <a:r>
              <a:rPr lang="en-MY" dirty="0"/>
              <a:t>Once we suspect SLE in our </a:t>
            </a:r>
            <a:r>
              <a:rPr lang="en-MY" dirty="0" err="1"/>
              <a:t>pt</a:t>
            </a:r>
            <a:r>
              <a:rPr lang="en-MY" dirty="0"/>
              <a:t>, we can send ANA plus other basic </a:t>
            </a:r>
            <a:r>
              <a:rPr lang="en-MY" dirty="0" err="1"/>
              <a:t>Ixs</a:t>
            </a:r>
            <a:endParaRPr lang="en-MY" dirty="0"/>
          </a:p>
        </p:txBody>
      </p:sp>
      <p:sp>
        <p:nvSpPr>
          <p:cNvPr id="4" name="Slide Number Placeholder 3"/>
          <p:cNvSpPr>
            <a:spLocks noGrp="1"/>
          </p:cNvSpPr>
          <p:nvPr>
            <p:ph type="sldNum" sz="quarter" idx="5"/>
          </p:nvPr>
        </p:nvSpPr>
        <p:spPr/>
        <p:txBody>
          <a:bodyPr/>
          <a:lstStyle/>
          <a:p>
            <a:fld id="{02EA0658-1D01-4340-8E74-73ADBC946830}" type="slidenum">
              <a:rPr lang="en-US" smtClean="0"/>
              <a:t>3</a:t>
            </a:fld>
            <a:endParaRPr lang="en-US"/>
          </a:p>
        </p:txBody>
      </p:sp>
    </p:spTree>
    <p:extLst>
      <p:ext uri="{BB962C8B-B14F-4D97-AF65-F5344CB8AC3E}">
        <p14:creationId xmlns:p14="http://schemas.microsoft.com/office/powerpoint/2010/main" val="3567820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sz="1200" kern="1200" dirty="0">
                <a:solidFill>
                  <a:schemeClr val="tx1"/>
                </a:solidFill>
                <a:effectLst/>
                <a:latin typeface="+mn-lt"/>
                <a:ea typeface="+mn-ea"/>
                <a:cs typeface="+mn-cs"/>
              </a:rPr>
              <a:t>Spot urine </a:t>
            </a:r>
            <a:r>
              <a:rPr lang="en-MY" sz="1200" kern="1200" dirty="0" err="1">
                <a:solidFill>
                  <a:schemeClr val="tx1"/>
                </a:solidFill>
                <a:effectLst/>
                <a:latin typeface="+mn-lt"/>
                <a:ea typeface="+mn-ea"/>
                <a:cs typeface="+mn-cs"/>
              </a:rPr>
              <a:t>urine</a:t>
            </a:r>
            <a:r>
              <a:rPr lang="en-MY" sz="1200" kern="1200" dirty="0">
                <a:solidFill>
                  <a:schemeClr val="tx1"/>
                </a:solidFill>
                <a:effectLst/>
                <a:latin typeface="+mn-lt"/>
                <a:ea typeface="+mn-ea"/>
                <a:cs typeface="+mn-cs"/>
              </a:rPr>
              <a:t> protein-to-creatinine ratio (UPCR) </a:t>
            </a:r>
            <a:r>
              <a:rPr lang="en-MY" sz="1200" kern="1200" dirty="0">
                <a:solidFill>
                  <a:schemeClr val="tx1"/>
                </a:solidFill>
                <a:effectLst/>
                <a:latin typeface="+mn-lt"/>
                <a:ea typeface="+mn-ea"/>
                <a:cs typeface="+mn-cs"/>
                <a:sym typeface="Wingdings" panose="05000000000000000000" pitchFamily="2" charset="2"/>
              </a:rPr>
              <a:t> </a:t>
            </a:r>
            <a:r>
              <a:rPr lang="en-MY" sz="1200" kern="1200" dirty="0">
                <a:solidFill>
                  <a:schemeClr val="tx1"/>
                </a:solidFill>
                <a:effectLst/>
                <a:latin typeface="+mn-lt"/>
                <a:ea typeface="+mn-ea"/>
                <a:cs typeface="+mn-cs"/>
              </a:rPr>
              <a:t>to evaluate the amount of protein in the urine, which can help assess kidney function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solidFill>
                <a:effectLst/>
                <a:latin typeface="+mn-lt"/>
                <a:ea typeface="+mn-ea"/>
                <a:cs typeface="+mn-cs"/>
              </a:rPr>
              <a:t>single, random urine sample collected at any time of the day, as opposed to a 24-hour urine collection.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MY" sz="1200" kern="1200" dirty="0">
                <a:solidFill>
                  <a:schemeClr val="tx1"/>
                </a:solidFill>
                <a:effectLst/>
                <a:latin typeface="+mn-lt"/>
                <a:ea typeface="+mn-ea"/>
                <a:cs typeface="+mn-cs"/>
              </a:rPr>
              <a:t>Proteinuria  </a:t>
            </a:r>
            <a:r>
              <a:rPr lang="en-MY" sz="1200" kern="1200" dirty="0">
                <a:solidFill>
                  <a:schemeClr val="tx1"/>
                </a:solidFill>
                <a:effectLst/>
                <a:latin typeface="+mn-lt"/>
                <a:ea typeface="+mn-ea"/>
                <a:cs typeface="+mn-cs"/>
                <a:sym typeface="Wingdings" panose="05000000000000000000" pitchFamily="2" charset="2"/>
              </a:rPr>
              <a:t> </a:t>
            </a:r>
            <a:r>
              <a:rPr lang="en-MY" sz="1200" kern="1200" dirty="0">
                <a:solidFill>
                  <a:schemeClr val="tx1"/>
                </a:solidFill>
                <a:effectLst/>
                <a:latin typeface="+mn-lt"/>
                <a:ea typeface="+mn-ea"/>
                <a:cs typeface="+mn-cs"/>
              </a:rPr>
              <a:t>common indicator of kidney damage</a:t>
            </a:r>
          </a:p>
          <a:p>
            <a:endParaRPr lang="en-MY" dirty="0"/>
          </a:p>
        </p:txBody>
      </p:sp>
      <p:sp>
        <p:nvSpPr>
          <p:cNvPr id="4" name="Slide Number Placeholder 3"/>
          <p:cNvSpPr>
            <a:spLocks noGrp="1"/>
          </p:cNvSpPr>
          <p:nvPr>
            <p:ph type="sldNum" sz="quarter" idx="5"/>
          </p:nvPr>
        </p:nvSpPr>
        <p:spPr/>
        <p:txBody>
          <a:bodyPr/>
          <a:lstStyle/>
          <a:p>
            <a:fld id="{02EA0658-1D01-4340-8E74-73ADBC946830}" type="slidenum">
              <a:rPr lang="en-US" smtClean="0"/>
              <a:t>7</a:t>
            </a:fld>
            <a:endParaRPr lang="en-US"/>
          </a:p>
        </p:txBody>
      </p:sp>
    </p:spTree>
    <p:extLst>
      <p:ext uri="{BB962C8B-B14F-4D97-AF65-F5344CB8AC3E}">
        <p14:creationId xmlns:p14="http://schemas.microsoft.com/office/powerpoint/2010/main" val="37485590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Nucleolar - </a:t>
            </a:r>
            <a:r>
              <a:rPr lang="en-MY" sz="1200" kern="1200" dirty="0">
                <a:solidFill>
                  <a:schemeClr val="tx1"/>
                </a:solidFill>
                <a:effectLst/>
                <a:latin typeface="+mn-lt"/>
                <a:ea typeface="+mn-ea"/>
                <a:cs typeface="+mn-cs"/>
              </a:rPr>
              <a:t>prominent staining of the nucleoli, while the rest of the nucleus may appear less intensely stained or not stained at all</a:t>
            </a:r>
          </a:p>
          <a:p>
            <a:r>
              <a:rPr lang="en-MY" sz="1200" kern="1200" dirty="0" err="1">
                <a:solidFill>
                  <a:schemeClr val="tx1"/>
                </a:solidFill>
                <a:effectLst/>
                <a:latin typeface="+mn-lt"/>
                <a:ea typeface="+mn-ea"/>
                <a:cs typeface="+mn-cs"/>
              </a:rPr>
              <a:t>Cenbtromere</a:t>
            </a:r>
            <a:r>
              <a:rPr lang="en-MY" sz="1200" kern="1200" dirty="0">
                <a:solidFill>
                  <a:schemeClr val="tx1"/>
                </a:solidFill>
                <a:effectLst/>
                <a:latin typeface="+mn-lt"/>
                <a:ea typeface="+mn-ea"/>
                <a:cs typeface="+mn-cs"/>
              </a:rPr>
              <a:t> - appears as discrete speckles or dots located at the centromeres of chromosomes when viewed under a fluorescent microscope</a:t>
            </a:r>
            <a:endParaRPr lang="en-MY" dirty="0"/>
          </a:p>
        </p:txBody>
      </p:sp>
      <p:sp>
        <p:nvSpPr>
          <p:cNvPr id="4" name="Slide Number Placeholder 3"/>
          <p:cNvSpPr>
            <a:spLocks noGrp="1"/>
          </p:cNvSpPr>
          <p:nvPr>
            <p:ph type="sldNum" sz="quarter" idx="5"/>
          </p:nvPr>
        </p:nvSpPr>
        <p:spPr/>
        <p:txBody>
          <a:bodyPr/>
          <a:lstStyle/>
          <a:p>
            <a:fld id="{02EA0658-1D01-4340-8E74-73ADBC946830}" type="slidenum">
              <a:rPr lang="en-US" smtClean="0"/>
              <a:t>12</a:t>
            </a:fld>
            <a:endParaRPr lang="en-US"/>
          </a:p>
        </p:txBody>
      </p:sp>
    </p:spTree>
    <p:extLst>
      <p:ext uri="{BB962C8B-B14F-4D97-AF65-F5344CB8AC3E}">
        <p14:creationId xmlns:p14="http://schemas.microsoft.com/office/powerpoint/2010/main" val="3901560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a:extLst>
              <a:ext uri="{FF2B5EF4-FFF2-40B4-BE49-F238E27FC236}">
                <a16:creationId xmlns:a16="http://schemas.microsoft.com/office/drawing/2014/main" id="{758AE626-9C27-442F-AEFC-A1D65D5A06D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prstTxWarp prst="textNoShape">
              <a:avLst/>
            </a:prstTxWarp>
          </a:bodyPr>
          <a:lstStyle>
            <a:lvl1pPr>
              <a:defRPr sz="2400">
                <a:solidFill>
                  <a:schemeClr val="tx1"/>
                </a:solidFill>
                <a:latin typeface="Tahoma" panose="020B0604030504040204" pitchFamily="34" charset="0"/>
              </a:defRPr>
            </a:lvl1pPr>
            <a:lvl2pPr>
              <a:defRPr sz="2400">
                <a:solidFill>
                  <a:schemeClr val="tx1"/>
                </a:solidFill>
                <a:latin typeface="Tahoma" panose="020B0604030504040204" pitchFamily="34" charset="0"/>
              </a:defRPr>
            </a:lvl2pPr>
            <a:lvl3pPr>
              <a:defRPr sz="2400">
                <a:solidFill>
                  <a:schemeClr val="tx1"/>
                </a:solidFill>
                <a:latin typeface="Tahoma" panose="020B0604030504040204" pitchFamily="34" charset="0"/>
              </a:defRPr>
            </a:lvl3pPr>
            <a:lvl4pPr>
              <a:defRPr sz="2400">
                <a:solidFill>
                  <a:schemeClr val="tx1"/>
                </a:solidFill>
                <a:latin typeface="Tahoma" panose="020B0604030504040204" pitchFamily="34" charset="0"/>
              </a:defRPr>
            </a:lvl4pPr>
            <a:lvl5pPr>
              <a:defRPr sz="2400">
                <a:solidFill>
                  <a:schemeClr val="tx1"/>
                </a:solidFill>
                <a:latin typeface="Tahoma" panose="020B0604030504040204" pitchFamily="34" charset="0"/>
              </a:defRPr>
            </a:lvl5pPr>
            <a:lvl6pPr fontAlgn="base">
              <a:spcBef>
                <a:spcPct val="0"/>
              </a:spcBef>
              <a:spcAft>
                <a:spcPct val="0"/>
              </a:spcAft>
              <a:defRPr sz="2400">
                <a:solidFill>
                  <a:schemeClr val="tx1"/>
                </a:solidFill>
                <a:latin typeface="Tahoma" panose="020B0604030504040204" pitchFamily="34" charset="0"/>
              </a:defRPr>
            </a:lvl6pPr>
            <a:lvl7pPr fontAlgn="base">
              <a:spcBef>
                <a:spcPct val="0"/>
              </a:spcBef>
              <a:spcAft>
                <a:spcPct val="0"/>
              </a:spcAft>
              <a:defRPr sz="2400">
                <a:solidFill>
                  <a:schemeClr val="tx1"/>
                </a:solidFill>
                <a:latin typeface="Tahoma" panose="020B0604030504040204" pitchFamily="34" charset="0"/>
              </a:defRPr>
            </a:lvl7pPr>
            <a:lvl8pPr fontAlgn="base">
              <a:spcBef>
                <a:spcPct val="0"/>
              </a:spcBef>
              <a:spcAft>
                <a:spcPct val="0"/>
              </a:spcAft>
              <a:defRPr sz="2400">
                <a:solidFill>
                  <a:schemeClr val="tx1"/>
                </a:solidFill>
                <a:latin typeface="Tahoma" panose="020B0604030504040204" pitchFamily="34" charset="0"/>
              </a:defRPr>
            </a:lvl8pPr>
            <a:lvl9pPr fontAlgn="base">
              <a:spcBef>
                <a:spcPct val="0"/>
              </a:spcBef>
              <a:spcAft>
                <a:spcPct val="0"/>
              </a:spcAft>
              <a:defRPr sz="2400">
                <a:solidFill>
                  <a:schemeClr val="tx1"/>
                </a:solidFill>
                <a:latin typeface="Tahoma" panose="020B0604030504040204" pitchFamily="34" charset="0"/>
              </a:defRPr>
            </a:lvl9pPr>
          </a:lstStyle>
          <a:p>
            <a:fld id="{F321AD3C-203C-4728-AF34-3EFE1AE5CEC9}" type="slidenum">
              <a:rPr lang="en-US" altLang="en-US" sz="1200" smtClean="0">
                <a:latin typeface="Times" panose="02020603050405020304" pitchFamily="18" charset="0"/>
              </a:rPr>
              <a:pPr/>
              <a:t>13</a:t>
            </a:fld>
            <a:endParaRPr lang="en-US" altLang="en-US" sz="1200">
              <a:latin typeface="Times" panose="02020603050405020304" pitchFamily="18" charset="0"/>
            </a:endParaRPr>
          </a:p>
        </p:txBody>
      </p:sp>
      <p:sp>
        <p:nvSpPr>
          <p:cNvPr id="47106" name="Rectangle 2">
            <a:extLst>
              <a:ext uri="{FF2B5EF4-FFF2-40B4-BE49-F238E27FC236}">
                <a16:creationId xmlns:a16="http://schemas.microsoft.com/office/drawing/2014/main" id="{6EA19529-5F92-449A-8A5F-837E6C505405}"/>
              </a:ext>
            </a:extLst>
          </p:cNvPr>
          <p:cNvSpPr>
            <a:spLocks noGrp="1" noRot="1" noChangeAspect="1" noChangeArrowheads="1" noTextEdit="1"/>
          </p:cNvSpPr>
          <p:nvPr>
            <p:ph type="sldImg" idx="4294967295"/>
          </p:nvPr>
        </p:nvSpPr>
        <p:spPr>
          <a:ln/>
        </p:spPr>
      </p:sp>
      <p:sp>
        <p:nvSpPr>
          <p:cNvPr id="47107" name="Rectangle 3">
            <a:extLst>
              <a:ext uri="{FF2B5EF4-FFF2-40B4-BE49-F238E27FC236}">
                <a16:creationId xmlns:a16="http://schemas.microsoft.com/office/drawing/2014/main" id="{81F6625F-CB7E-472A-95F1-0465B195B88E}"/>
              </a:ext>
            </a:extLst>
          </p:cNvPr>
          <p:cNvSpPr>
            <a:spLocks noGrp="1" noChangeArrowheads="1"/>
          </p:cNvSpPr>
          <p:nvPr>
            <p:ph type="body" idx="4294967295"/>
          </p:nvPr>
        </p:nvSpPr>
        <p:spPr/>
        <p:txBody>
          <a:bodyPr/>
          <a:lstStyle/>
          <a:p>
            <a:r>
              <a:rPr lang="en-US" altLang="en-US" dirty="0"/>
              <a:t>The four basic ANA patterns by IFA. Homogeneous in top left point our positive chromosome area of mitotic cell. Suggest follow-up testing for anti-dsDNA antibodies.</a:t>
            </a:r>
          </a:p>
          <a:p>
            <a:r>
              <a:rPr lang="en-US" altLang="en-US" dirty="0"/>
              <a:t>Speckles </a:t>
            </a:r>
            <a:r>
              <a:rPr lang="en-US" altLang="en-US" dirty="0">
                <a:sym typeface="Wingdings" panose="05000000000000000000" pitchFamily="2" charset="2"/>
              </a:rPr>
              <a:t> </a:t>
            </a:r>
            <a:r>
              <a:rPr lang="en-US" dirty="0"/>
              <a:t>granular or speckled appearance of the cell nuclei when viewed under a fluorescent microscope. The staining pattern shows multiple fine to coarse speckles scattered throughout the nuclei, without staining the nucleoli or nuclear envelope</a:t>
            </a:r>
            <a:endParaRPr lang="en-US" altLang="en-US" dirty="0"/>
          </a:p>
          <a:p>
            <a:r>
              <a:rPr lang="en-US" altLang="en-US" dirty="0"/>
              <a:t>Speckled in top right point out negative chromosome area of mitotic. Suggest follow-up testing for anti-ENA antibodies.</a:t>
            </a:r>
          </a:p>
          <a:p>
            <a:endParaRPr lang="en-US" altLang="en-US" dirty="0"/>
          </a:p>
          <a:p>
            <a:endParaRPr lang="en-US" altLang="en-US" dirty="0"/>
          </a:p>
          <a:p>
            <a:r>
              <a:rPr lang="en-US" altLang="en-US" dirty="0"/>
              <a:t>Centromere in lower right.  Confirmed by ANA staining pattern, no follow-up confirmatory testing necessary</a:t>
            </a:r>
          </a:p>
          <a:p>
            <a:endParaRPr lang="en-US" altLang="en-US" dirty="0"/>
          </a:p>
          <a:p>
            <a:r>
              <a:rPr lang="en-US" altLang="en-US" dirty="0"/>
              <a:t>Nucleolar pattern in lower left.  No confirmatory testing necessary.</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MY" dirty="0"/>
              <a:t>This </a:t>
            </a:r>
            <a:r>
              <a:rPr lang="en-MY" dirty="0" err="1"/>
              <a:t>algorhytm</a:t>
            </a:r>
            <a:r>
              <a:rPr lang="en-MY" dirty="0"/>
              <a:t> is very important for Diagnosis of SLE</a:t>
            </a:r>
          </a:p>
          <a:p>
            <a:r>
              <a:rPr lang="en-MY" dirty="0"/>
              <a:t>Once we suspect SLE in our </a:t>
            </a:r>
            <a:r>
              <a:rPr lang="en-MY" dirty="0" err="1"/>
              <a:t>pt</a:t>
            </a:r>
            <a:r>
              <a:rPr lang="en-MY" dirty="0"/>
              <a:t>, we can send ANA plus other basic </a:t>
            </a:r>
            <a:r>
              <a:rPr lang="en-MY" dirty="0" err="1"/>
              <a:t>Ixs</a:t>
            </a:r>
            <a:endParaRPr lang="en-MY" dirty="0"/>
          </a:p>
        </p:txBody>
      </p:sp>
      <p:sp>
        <p:nvSpPr>
          <p:cNvPr id="4" name="Slide Number Placeholder 3"/>
          <p:cNvSpPr>
            <a:spLocks noGrp="1"/>
          </p:cNvSpPr>
          <p:nvPr>
            <p:ph type="sldNum" sz="quarter" idx="5"/>
          </p:nvPr>
        </p:nvSpPr>
        <p:spPr/>
        <p:txBody>
          <a:bodyPr/>
          <a:lstStyle/>
          <a:p>
            <a:fld id="{02EA0658-1D01-4340-8E74-73ADBC946830}" type="slidenum">
              <a:rPr lang="en-US" smtClean="0"/>
              <a:t>27</a:t>
            </a:fld>
            <a:endParaRPr lang="en-US"/>
          </a:p>
        </p:txBody>
      </p:sp>
    </p:spTree>
    <p:extLst>
      <p:ext uri="{BB962C8B-B14F-4D97-AF65-F5344CB8AC3E}">
        <p14:creationId xmlns:p14="http://schemas.microsoft.com/office/powerpoint/2010/main" val="3041772361"/>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rgbClr val="FFF7F5"/>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C17A95C1-3B70-6F17-5EA8-ADD441DCD158}"/>
              </a:ext>
            </a:extLst>
          </p:cNvPr>
          <p:cNvSpPr/>
          <p:nvPr userDrawn="1"/>
        </p:nvSpPr>
        <p:spPr>
          <a:xfrm rot="16200000">
            <a:off x="-1695126" y="3950429"/>
            <a:ext cx="5455143" cy="360000"/>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B228EFA7-71C9-7D15-7F31-800DC5F553E8}"/>
              </a:ext>
            </a:extLst>
          </p:cNvPr>
          <p:cNvSpPr>
            <a:spLocks noGrp="1"/>
          </p:cNvSpPr>
          <p:nvPr>
            <p:ph type="ctrTitle"/>
          </p:nvPr>
        </p:nvSpPr>
        <p:spPr>
          <a:xfrm>
            <a:off x="1524000" y="1122363"/>
            <a:ext cx="9144000" cy="2387600"/>
          </a:xfrm>
          <a:solidFill>
            <a:srgbClr val="D1A4D7"/>
          </a:solidFill>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8156510B-7106-B84D-D2C8-D423FCE9C9C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13C514CD-56BF-4561-7451-48F995E874FA}"/>
              </a:ext>
            </a:extLst>
          </p:cNvPr>
          <p:cNvSpPr>
            <a:spLocks noGrp="1"/>
          </p:cNvSpPr>
          <p:nvPr>
            <p:ph type="dt" sz="half" idx="10"/>
          </p:nvPr>
        </p:nvSpPr>
        <p:spPr/>
        <p:txBody>
          <a:bodyPr/>
          <a:lstStyle/>
          <a:p>
            <a:fld id="{C438B9C4-1B1E-447A-9692-6F30BA22F4EF}" type="datetime1">
              <a:rPr lang="en-MY" smtClean="0"/>
              <a:t>3/2/2025</a:t>
            </a:fld>
            <a:endParaRPr lang="en-US"/>
          </a:p>
        </p:txBody>
      </p:sp>
      <p:sp>
        <p:nvSpPr>
          <p:cNvPr id="5" name="Footer Placeholder 4">
            <a:extLst>
              <a:ext uri="{FF2B5EF4-FFF2-40B4-BE49-F238E27FC236}">
                <a16:creationId xmlns:a16="http://schemas.microsoft.com/office/drawing/2014/main" id="{8873AA9E-D51C-EEDA-9A2B-A54D9862AB0C}"/>
              </a:ext>
            </a:extLst>
          </p:cNvPr>
          <p:cNvSpPr>
            <a:spLocks noGrp="1"/>
          </p:cNvSpPr>
          <p:nvPr>
            <p:ph type="ftr" sz="quarter" idx="11"/>
          </p:nvPr>
        </p:nvSpPr>
        <p:spPr/>
        <p:txBody>
          <a:bodyPr/>
          <a:lstStyle/>
          <a:p>
            <a:r>
              <a:rPr lang="en-US"/>
              <a:t>Clinical Practice Guidelines Systemic Lupus Erythematosus</a:t>
            </a:r>
            <a:endParaRPr lang="en-US" dirty="0"/>
          </a:p>
        </p:txBody>
      </p:sp>
      <p:sp>
        <p:nvSpPr>
          <p:cNvPr id="6" name="Slide Number Placeholder 5">
            <a:extLst>
              <a:ext uri="{FF2B5EF4-FFF2-40B4-BE49-F238E27FC236}">
                <a16:creationId xmlns:a16="http://schemas.microsoft.com/office/drawing/2014/main" id="{F9E87C81-6F9E-7998-E0E9-F7EEB7D435B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9" name="Rectangle 8">
            <a:extLst>
              <a:ext uri="{FF2B5EF4-FFF2-40B4-BE49-F238E27FC236}">
                <a16:creationId xmlns:a16="http://schemas.microsoft.com/office/drawing/2014/main" id="{5BA56FAC-3DA1-BC32-D308-E66E1A7BAB79}"/>
              </a:ext>
            </a:extLst>
          </p:cNvPr>
          <p:cNvSpPr/>
          <p:nvPr userDrawn="1"/>
        </p:nvSpPr>
        <p:spPr>
          <a:xfrm>
            <a:off x="586408" y="546652"/>
            <a:ext cx="11605591" cy="365125"/>
          </a:xfrm>
          <a:prstGeom prst="rect">
            <a:avLst/>
          </a:prstGeom>
          <a:solidFill>
            <a:srgbClr val="907393"/>
          </a:solidFill>
          <a:ln>
            <a:solidFill>
              <a:srgbClr val="9073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30B71231-9E91-2351-41DD-EF2321EEA34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11" name="Footer Placeholder 3">
            <a:extLst>
              <a:ext uri="{FF2B5EF4-FFF2-40B4-BE49-F238E27FC236}">
                <a16:creationId xmlns:a16="http://schemas.microsoft.com/office/drawing/2014/main" id="{7A368F1D-FBC6-867D-48D3-11B22969AEFF}"/>
              </a:ext>
            </a:extLst>
          </p:cNvPr>
          <p:cNvSpPr txBox="1">
            <a:spLocks/>
          </p:cNvSpPr>
          <p:nvPr userDrawn="1"/>
        </p:nvSpPr>
        <p:spPr>
          <a:xfrm>
            <a:off x="34975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5893602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6A98C5-0785-E13D-B5B3-01664F719089}"/>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71865AFC-5512-4CA7-6885-5F8ABED52090}"/>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FCCD4A-9FC0-AAE0-32F8-AC6755424C74}"/>
              </a:ext>
            </a:extLst>
          </p:cNvPr>
          <p:cNvSpPr>
            <a:spLocks noGrp="1"/>
          </p:cNvSpPr>
          <p:nvPr>
            <p:ph type="dt" sz="half" idx="10"/>
          </p:nvPr>
        </p:nvSpPr>
        <p:spPr/>
        <p:txBody>
          <a:bodyPr/>
          <a:lstStyle/>
          <a:p>
            <a:fld id="{B008BCD7-1171-4BEC-BF75-90BC48DDDAE7}" type="datetime1">
              <a:rPr lang="en-MY" smtClean="0"/>
              <a:t>3/2/2025</a:t>
            </a:fld>
            <a:endParaRPr lang="en-US"/>
          </a:p>
        </p:txBody>
      </p:sp>
      <p:sp>
        <p:nvSpPr>
          <p:cNvPr id="5" name="Footer Placeholder 4">
            <a:extLst>
              <a:ext uri="{FF2B5EF4-FFF2-40B4-BE49-F238E27FC236}">
                <a16:creationId xmlns:a16="http://schemas.microsoft.com/office/drawing/2014/main" id="{0FC0FC84-849B-2BCE-200C-192F86DE049F}"/>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CC57E1C3-5EEC-0280-E3EE-564894CA5F7F}"/>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5F6ED186-3567-C65E-99E9-13216CA532B3}"/>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1083F0E8-1F23-3BCF-1F54-3C62D5157C0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8270035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F16922-28C8-3044-0D91-5D424F096FE4}"/>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839F226-8DC3-6057-21F8-158ECD69EFC6}"/>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0F76E6AB-B9A6-AA2D-483E-BD1EF3C89D95}"/>
              </a:ext>
            </a:extLst>
          </p:cNvPr>
          <p:cNvSpPr>
            <a:spLocks noGrp="1"/>
          </p:cNvSpPr>
          <p:nvPr>
            <p:ph type="dt" sz="half" idx="10"/>
          </p:nvPr>
        </p:nvSpPr>
        <p:spPr/>
        <p:txBody>
          <a:bodyPr/>
          <a:lstStyle/>
          <a:p>
            <a:fld id="{07E0D794-86C5-4268-80DC-34E6F6FEDF81}" type="datetime1">
              <a:rPr lang="en-MY" smtClean="0"/>
              <a:t>3/2/2025</a:t>
            </a:fld>
            <a:endParaRPr lang="en-US"/>
          </a:p>
        </p:txBody>
      </p:sp>
      <p:sp>
        <p:nvSpPr>
          <p:cNvPr id="5" name="Footer Placeholder 4">
            <a:extLst>
              <a:ext uri="{FF2B5EF4-FFF2-40B4-BE49-F238E27FC236}">
                <a16:creationId xmlns:a16="http://schemas.microsoft.com/office/drawing/2014/main" id="{EC179CAA-E3B2-718D-5BA7-E28638F35629}"/>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17489BAF-1999-6DA4-520C-0952F3DE717A}"/>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7" name="Footer Placeholder 3">
            <a:extLst>
              <a:ext uri="{FF2B5EF4-FFF2-40B4-BE49-F238E27FC236}">
                <a16:creationId xmlns:a16="http://schemas.microsoft.com/office/drawing/2014/main" id="{6EA3815E-ED2D-40D0-9D79-9DC566FD1BC1}"/>
              </a:ext>
            </a:extLst>
          </p:cNvPr>
          <p:cNvSpPr txBox="1">
            <a:spLocks/>
          </p:cNvSpPr>
          <p:nvPr userDrawn="1"/>
        </p:nvSpPr>
        <p:spPr>
          <a:xfrm>
            <a:off x="3611880" y="6356984"/>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47312547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D2E686-338D-D1A8-2B10-8FDAFC9BE52A}"/>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B3E6CBA7-3364-A010-B74D-DEFD205DD54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4525B55B-4C52-B742-2C2A-CB5FCFDD08DF}"/>
              </a:ext>
            </a:extLst>
          </p:cNvPr>
          <p:cNvSpPr>
            <a:spLocks noGrp="1"/>
          </p:cNvSpPr>
          <p:nvPr>
            <p:ph type="dt" sz="half" idx="10"/>
          </p:nvPr>
        </p:nvSpPr>
        <p:spPr/>
        <p:txBody>
          <a:bodyPr/>
          <a:lstStyle/>
          <a:p>
            <a:fld id="{690364BE-FFD0-4AB3-BDE8-C93C7DB70E63}" type="datetime1">
              <a:rPr lang="en-MY" smtClean="0"/>
              <a:t>3/2/2025</a:t>
            </a:fld>
            <a:endParaRPr lang="en-US"/>
          </a:p>
        </p:txBody>
      </p:sp>
      <p:sp>
        <p:nvSpPr>
          <p:cNvPr id="5" name="Footer Placeholder 4">
            <a:extLst>
              <a:ext uri="{FF2B5EF4-FFF2-40B4-BE49-F238E27FC236}">
                <a16:creationId xmlns:a16="http://schemas.microsoft.com/office/drawing/2014/main" id="{678BEB3E-E535-4A3B-E069-2FDC469F5CED}"/>
              </a:ext>
            </a:extLst>
          </p:cNvPr>
          <p:cNvSpPr>
            <a:spLocks noGrp="1"/>
          </p:cNvSpPr>
          <p:nvPr>
            <p:ph type="ftr" sz="quarter" idx="11"/>
          </p:nvPr>
        </p:nvSpPr>
        <p:spPr/>
        <p:txBody>
          <a:bodyPr/>
          <a:lstStyle/>
          <a:p>
            <a:r>
              <a:rPr lang="en-US" dirty="0"/>
              <a:t>Clinical Practice Guidelines Systemic Lupus Erythematosus</a:t>
            </a:r>
          </a:p>
        </p:txBody>
      </p:sp>
      <p:sp>
        <p:nvSpPr>
          <p:cNvPr id="6" name="Slide Number Placeholder 5">
            <a:extLst>
              <a:ext uri="{FF2B5EF4-FFF2-40B4-BE49-F238E27FC236}">
                <a16:creationId xmlns:a16="http://schemas.microsoft.com/office/drawing/2014/main" id="{5EB45FB9-9A89-791A-20F8-965C42725ED5}"/>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D56B7400-7490-3EE1-4FC4-05FA90C19E0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76349" cy="1446373"/>
          </a:xfrm>
          <a:prstGeom prst="rect">
            <a:avLst/>
          </a:prstGeom>
        </p:spPr>
      </p:pic>
      <p:sp>
        <p:nvSpPr>
          <p:cNvPr id="8" name="Footer Placeholder 3">
            <a:extLst>
              <a:ext uri="{FF2B5EF4-FFF2-40B4-BE49-F238E27FC236}">
                <a16:creationId xmlns:a16="http://schemas.microsoft.com/office/drawing/2014/main" id="{FB2CA8E4-ED71-9ADE-A3BA-C2354AF8F5D5}"/>
              </a:ext>
            </a:extLst>
          </p:cNvPr>
          <p:cNvSpPr txBox="1">
            <a:spLocks/>
          </p:cNvSpPr>
          <p:nvPr userDrawn="1"/>
        </p:nvSpPr>
        <p:spPr>
          <a:xfrm>
            <a:off x="3611880" y="6356348"/>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04358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04425-2F12-FC87-7814-DE9847060E7F}"/>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A8832A1-0409-59C9-8FE2-F6ED6935383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A12C18A-B2BE-D5CA-76D3-38CD9BA6EDDC}"/>
              </a:ext>
            </a:extLst>
          </p:cNvPr>
          <p:cNvSpPr>
            <a:spLocks noGrp="1"/>
          </p:cNvSpPr>
          <p:nvPr>
            <p:ph type="dt" sz="half" idx="10"/>
          </p:nvPr>
        </p:nvSpPr>
        <p:spPr/>
        <p:txBody>
          <a:bodyPr/>
          <a:lstStyle/>
          <a:p>
            <a:fld id="{C31B0C39-42F2-4EBC-95EF-A7E5127D71B8}" type="datetime1">
              <a:rPr lang="en-MY" smtClean="0"/>
              <a:t>3/2/2025</a:t>
            </a:fld>
            <a:endParaRPr lang="en-US"/>
          </a:p>
        </p:txBody>
      </p:sp>
      <p:sp>
        <p:nvSpPr>
          <p:cNvPr id="5" name="Footer Placeholder 4">
            <a:extLst>
              <a:ext uri="{FF2B5EF4-FFF2-40B4-BE49-F238E27FC236}">
                <a16:creationId xmlns:a16="http://schemas.microsoft.com/office/drawing/2014/main" id="{3BE258F5-C078-614D-BB01-F98E5D6A7B56}"/>
              </a:ext>
            </a:extLst>
          </p:cNvPr>
          <p:cNvSpPr>
            <a:spLocks noGrp="1"/>
          </p:cNvSpPr>
          <p:nvPr>
            <p:ph type="ftr" sz="quarter" idx="11"/>
          </p:nvPr>
        </p:nvSpPr>
        <p:spPr/>
        <p:txBody>
          <a:bodyPr/>
          <a:lstStyle/>
          <a:p>
            <a:r>
              <a:rPr lang="en-US"/>
              <a:t>Clinical Practice Guidelines Systemic Lupus Erythematosus</a:t>
            </a:r>
          </a:p>
        </p:txBody>
      </p:sp>
      <p:sp>
        <p:nvSpPr>
          <p:cNvPr id="6" name="Slide Number Placeholder 5">
            <a:extLst>
              <a:ext uri="{FF2B5EF4-FFF2-40B4-BE49-F238E27FC236}">
                <a16:creationId xmlns:a16="http://schemas.microsoft.com/office/drawing/2014/main" id="{536DB423-2ED8-FC6E-CD07-B1CA4592375E}"/>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7" name="Picture 6">
            <a:extLst>
              <a:ext uri="{FF2B5EF4-FFF2-40B4-BE49-F238E27FC236}">
                <a16:creationId xmlns:a16="http://schemas.microsoft.com/office/drawing/2014/main" id="{B5274D9C-B180-5475-164D-4CE54B974D25}"/>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8" name="Footer Placeholder 3">
            <a:extLst>
              <a:ext uri="{FF2B5EF4-FFF2-40B4-BE49-F238E27FC236}">
                <a16:creationId xmlns:a16="http://schemas.microsoft.com/office/drawing/2014/main" id="{29F86391-6CF1-C4DB-3E95-CF496A0EDEB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211314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5F0809-97D2-7F69-3C86-047353B3FC94}"/>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0098BF18-092D-1673-8B78-89F8F58FC624}"/>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90BF2FED-765D-0392-010E-CA291147F4B0}"/>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78A8686B-832A-4AD3-403F-3B62136CD715}"/>
              </a:ext>
            </a:extLst>
          </p:cNvPr>
          <p:cNvSpPr>
            <a:spLocks noGrp="1"/>
          </p:cNvSpPr>
          <p:nvPr>
            <p:ph type="dt" sz="half" idx="10"/>
          </p:nvPr>
        </p:nvSpPr>
        <p:spPr/>
        <p:txBody>
          <a:bodyPr/>
          <a:lstStyle/>
          <a:p>
            <a:fld id="{C4489AA1-938A-4797-B75C-622C609F2EA0}" type="datetime1">
              <a:rPr lang="en-MY" smtClean="0"/>
              <a:t>3/2/2025</a:t>
            </a:fld>
            <a:endParaRPr lang="en-US"/>
          </a:p>
        </p:txBody>
      </p:sp>
      <p:sp>
        <p:nvSpPr>
          <p:cNvPr id="6" name="Footer Placeholder 5">
            <a:extLst>
              <a:ext uri="{FF2B5EF4-FFF2-40B4-BE49-F238E27FC236}">
                <a16:creationId xmlns:a16="http://schemas.microsoft.com/office/drawing/2014/main" id="{ED3B0BC0-70B9-7EDA-6C1D-66C705661362}"/>
              </a:ext>
            </a:extLst>
          </p:cNvPr>
          <p:cNvSpPr>
            <a:spLocks noGrp="1"/>
          </p:cNvSpPr>
          <p:nvPr>
            <p:ph type="ftr" sz="quarter" idx="11"/>
          </p:nvPr>
        </p:nvSpPr>
        <p:spPr/>
        <p:txBody>
          <a:bodyPr/>
          <a:lstStyle/>
          <a:p>
            <a:r>
              <a:rPr lang="en-US" dirty="0"/>
              <a:t>Clinical Practice Guidelines Systemic Lupus Erythematosus</a:t>
            </a:r>
          </a:p>
        </p:txBody>
      </p:sp>
      <p:sp>
        <p:nvSpPr>
          <p:cNvPr id="7" name="Slide Number Placeholder 6">
            <a:extLst>
              <a:ext uri="{FF2B5EF4-FFF2-40B4-BE49-F238E27FC236}">
                <a16:creationId xmlns:a16="http://schemas.microsoft.com/office/drawing/2014/main" id="{415C80B0-32FF-74A1-829A-64218DDAF8CB}"/>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8" name="Picture 7">
            <a:extLst>
              <a:ext uri="{FF2B5EF4-FFF2-40B4-BE49-F238E27FC236}">
                <a16:creationId xmlns:a16="http://schemas.microsoft.com/office/drawing/2014/main" id="{085A980B-5533-EFD4-1C45-2BEF0FEBF6E2}"/>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9" name="Footer Placeholder 3">
            <a:extLst>
              <a:ext uri="{FF2B5EF4-FFF2-40B4-BE49-F238E27FC236}">
                <a16:creationId xmlns:a16="http://schemas.microsoft.com/office/drawing/2014/main" id="{5DE8FC47-D385-73F4-D164-2BB7CFD5D72B}"/>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4167083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D982-9A1B-AF00-0BA0-E450717BC792}"/>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65C4F20-340B-E01C-A223-643793A9898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AF5CAFF8-EF93-98B0-F237-8AD3FFC1E317}"/>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74694D9C-8F0A-933B-4E89-5517D189718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9F9CEF8D-5565-615F-EB46-ABFB5B6592C4}"/>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BD03EBB4-C99B-6FE1-4B6E-0981FC468923}"/>
              </a:ext>
            </a:extLst>
          </p:cNvPr>
          <p:cNvSpPr>
            <a:spLocks noGrp="1"/>
          </p:cNvSpPr>
          <p:nvPr>
            <p:ph type="dt" sz="half" idx="10"/>
          </p:nvPr>
        </p:nvSpPr>
        <p:spPr/>
        <p:txBody>
          <a:bodyPr/>
          <a:lstStyle/>
          <a:p>
            <a:fld id="{A12D07C4-C146-44E3-9BCA-1CE825819ECF}" type="datetime1">
              <a:rPr lang="en-MY" smtClean="0"/>
              <a:t>3/2/2025</a:t>
            </a:fld>
            <a:endParaRPr lang="en-US"/>
          </a:p>
        </p:txBody>
      </p:sp>
      <p:sp>
        <p:nvSpPr>
          <p:cNvPr id="8" name="Footer Placeholder 7">
            <a:extLst>
              <a:ext uri="{FF2B5EF4-FFF2-40B4-BE49-F238E27FC236}">
                <a16:creationId xmlns:a16="http://schemas.microsoft.com/office/drawing/2014/main" id="{EFC38546-81F8-E716-EC42-3D72634FAF28}"/>
              </a:ext>
            </a:extLst>
          </p:cNvPr>
          <p:cNvSpPr>
            <a:spLocks noGrp="1"/>
          </p:cNvSpPr>
          <p:nvPr>
            <p:ph type="ftr" sz="quarter" idx="11"/>
          </p:nvPr>
        </p:nvSpPr>
        <p:spPr/>
        <p:txBody>
          <a:bodyPr/>
          <a:lstStyle/>
          <a:p>
            <a:r>
              <a:rPr lang="en-US"/>
              <a:t>Clinical Practice Guidelines Systemic Lupus Erythematosus</a:t>
            </a:r>
          </a:p>
        </p:txBody>
      </p:sp>
      <p:sp>
        <p:nvSpPr>
          <p:cNvPr id="9" name="Slide Number Placeholder 8">
            <a:extLst>
              <a:ext uri="{FF2B5EF4-FFF2-40B4-BE49-F238E27FC236}">
                <a16:creationId xmlns:a16="http://schemas.microsoft.com/office/drawing/2014/main" id="{79BEC1F7-FF1D-7369-677D-255C7C2F43C1}"/>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10" name="Picture 9">
            <a:extLst>
              <a:ext uri="{FF2B5EF4-FFF2-40B4-BE49-F238E27FC236}">
                <a16:creationId xmlns:a16="http://schemas.microsoft.com/office/drawing/2014/main" id="{D2F82C8E-10F1-C0BC-054C-F4E6BD5D9B3B}"/>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1253" cy="1451930"/>
          </a:xfrm>
          <a:prstGeom prst="rect">
            <a:avLst/>
          </a:prstGeom>
        </p:spPr>
      </p:pic>
      <p:sp>
        <p:nvSpPr>
          <p:cNvPr id="11" name="Footer Placeholder 3">
            <a:extLst>
              <a:ext uri="{FF2B5EF4-FFF2-40B4-BE49-F238E27FC236}">
                <a16:creationId xmlns:a16="http://schemas.microsoft.com/office/drawing/2014/main" id="{C5799CEC-4CA9-A968-7724-196F4C40FB25}"/>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884376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9FACA8-E937-8F8F-DE0B-AA96EE7A3A52}"/>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B54C62B5-6632-5354-447E-6E668DB329A0}"/>
              </a:ext>
            </a:extLst>
          </p:cNvPr>
          <p:cNvSpPr>
            <a:spLocks noGrp="1"/>
          </p:cNvSpPr>
          <p:nvPr>
            <p:ph type="dt" sz="half" idx="10"/>
          </p:nvPr>
        </p:nvSpPr>
        <p:spPr/>
        <p:txBody>
          <a:bodyPr/>
          <a:lstStyle/>
          <a:p>
            <a:fld id="{B1271476-6901-4EDB-A48D-1FDE1EB0280A}" type="datetime1">
              <a:rPr lang="en-MY" smtClean="0"/>
              <a:t>3/2/2025</a:t>
            </a:fld>
            <a:endParaRPr lang="en-US"/>
          </a:p>
        </p:txBody>
      </p:sp>
      <p:sp>
        <p:nvSpPr>
          <p:cNvPr id="4" name="Footer Placeholder 3">
            <a:extLst>
              <a:ext uri="{FF2B5EF4-FFF2-40B4-BE49-F238E27FC236}">
                <a16:creationId xmlns:a16="http://schemas.microsoft.com/office/drawing/2014/main" id="{860989AB-E0CE-CA61-3A5B-2A412CB2F49E}"/>
              </a:ext>
            </a:extLst>
          </p:cNvPr>
          <p:cNvSpPr>
            <a:spLocks noGrp="1"/>
          </p:cNvSpPr>
          <p:nvPr>
            <p:ph type="ftr" sz="quarter" idx="11"/>
          </p:nvPr>
        </p:nvSpPr>
        <p:spPr/>
        <p:txBody>
          <a:bodyPr/>
          <a:lstStyle/>
          <a:p>
            <a:r>
              <a:rPr lang="en-US"/>
              <a:t>Clinical Practice Guidelines Systemic Lupus Erythematosus</a:t>
            </a:r>
          </a:p>
        </p:txBody>
      </p:sp>
      <p:sp>
        <p:nvSpPr>
          <p:cNvPr id="5" name="Slide Number Placeholder 4">
            <a:extLst>
              <a:ext uri="{FF2B5EF4-FFF2-40B4-BE49-F238E27FC236}">
                <a16:creationId xmlns:a16="http://schemas.microsoft.com/office/drawing/2014/main" id="{03F63F22-C110-D689-5222-A1F6F180C3F2}"/>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6" name="Picture 5">
            <a:extLst>
              <a:ext uri="{FF2B5EF4-FFF2-40B4-BE49-F238E27FC236}">
                <a16:creationId xmlns:a16="http://schemas.microsoft.com/office/drawing/2014/main" id="{DA8AF594-C725-AD6F-46B7-616D388672D1}"/>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1289657" cy="1461454"/>
          </a:xfrm>
          <a:prstGeom prst="rect">
            <a:avLst/>
          </a:prstGeom>
        </p:spPr>
      </p:pic>
      <p:sp>
        <p:nvSpPr>
          <p:cNvPr id="7" name="Footer Placeholder 3">
            <a:extLst>
              <a:ext uri="{FF2B5EF4-FFF2-40B4-BE49-F238E27FC236}">
                <a16:creationId xmlns:a16="http://schemas.microsoft.com/office/drawing/2014/main" id="{46B4576F-A901-CD56-B61C-A9EB9E67464D}"/>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158465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9B40DB4D-EE4E-3092-F1E2-B2755947364F}"/>
              </a:ext>
            </a:extLst>
          </p:cNvPr>
          <p:cNvSpPr>
            <a:spLocks noGrp="1"/>
          </p:cNvSpPr>
          <p:nvPr>
            <p:ph type="dt" sz="half" idx="10"/>
          </p:nvPr>
        </p:nvSpPr>
        <p:spPr/>
        <p:txBody>
          <a:bodyPr/>
          <a:lstStyle/>
          <a:p>
            <a:fld id="{DA32AB0A-1384-4B9D-B367-1D977768E220}" type="datetime1">
              <a:rPr lang="en-MY" smtClean="0"/>
              <a:t>3/2/2025</a:t>
            </a:fld>
            <a:endParaRPr lang="en-US"/>
          </a:p>
        </p:txBody>
      </p:sp>
      <p:sp>
        <p:nvSpPr>
          <p:cNvPr id="3" name="Footer Placeholder 2">
            <a:extLst>
              <a:ext uri="{FF2B5EF4-FFF2-40B4-BE49-F238E27FC236}">
                <a16:creationId xmlns:a16="http://schemas.microsoft.com/office/drawing/2014/main" id="{94D38951-643F-6E80-477E-822A112B9CCB}"/>
              </a:ext>
            </a:extLst>
          </p:cNvPr>
          <p:cNvSpPr>
            <a:spLocks noGrp="1"/>
          </p:cNvSpPr>
          <p:nvPr>
            <p:ph type="ftr" sz="quarter" idx="11"/>
          </p:nvPr>
        </p:nvSpPr>
        <p:spPr/>
        <p:txBody>
          <a:bodyPr/>
          <a:lstStyle/>
          <a:p>
            <a:r>
              <a:rPr lang="en-US"/>
              <a:t>Clinical Practice Guidelines Systemic Lupus Erythematosus</a:t>
            </a:r>
          </a:p>
        </p:txBody>
      </p:sp>
      <p:sp>
        <p:nvSpPr>
          <p:cNvPr id="4" name="Slide Number Placeholder 3">
            <a:extLst>
              <a:ext uri="{FF2B5EF4-FFF2-40B4-BE49-F238E27FC236}">
                <a16:creationId xmlns:a16="http://schemas.microsoft.com/office/drawing/2014/main" id="{74A71E6E-BCB2-880D-249E-23FA54136587}"/>
              </a:ext>
            </a:extLst>
          </p:cNvPr>
          <p:cNvSpPr>
            <a:spLocks noGrp="1"/>
          </p:cNvSpPr>
          <p:nvPr>
            <p:ph type="sldNum" sz="quarter" idx="12"/>
          </p:nvPr>
        </p:nvSpPr>
        <p:spPr/>
        <p:txBody>
          <a:bodyPr/>
          <a:lstStyle/>
          <a:p>
            <a:fld id="{735FCF33-A321-0F49-A25D-3943EB967B5D}" type="slidenum">
              <a:rPr lang="en-US" smtClean="0"/>
              <a:t>‹#›</a:t>
            </a:fld>
            <a:endParaRPr lang="en-US"/>
          </a:p>
        </p:txBody>
      </p:sp>
      <p:pic>
        <p:nvPicPr>
          <p:cNvPr id="5" name="Picture 4">
            <a:extLst>
              <a:ext uri="{FF2B5EF4-FFF2-40B4-BE49-F238E27FC236}">
                <a16:creationId xmlns:a16="http://schemas.microsoft.com/office/drawing/2014/main" id="{E459469D-C744-5365-385B-18C6D4356C84}"/>
              </a:ext>
            </a:extLst>
          </p:cNvPr>
          <p:cNvPicPr>
            <a:picLocks noChangeAspect="1"/>
          </p:cNvPicPr>
          <p:nvPr userDrawn="1"/>
        </p:nvPicPr>
        <p:blipFill>
          <a:blip r:embed="rId2">
            <a:extLst>
              <a:ext uri="{BEBA8EAE-BF5A-486C-A8C5-ECC9F3942E4B}">
                <a14:imgProps xmlns:a14="http://schemas.microsoft.com/office/drawing/2010/main">
                  <a14:imgLayer r:embed="rId3">
                    <a14:imgEffect>
                      <a14:backgroundRemoval t="9984" b="89936" l="8933" r="89973">
                        <a14:foregroundMark x1="77211" y1="83977" x2="77211" y2="83977"/>
                        <a14:foregroundMark x1="75023" y1="81965" x2="59344" y2="83977"/>
                        <a14:foregroundMark x1="79490" y1="81965" x2="52598" y2="75040"/>
                        <a14:foregroundMark x1="24613" y1="38486" x2="14585" y2="70531"/>
                        <a14:foregroundMark x1="14585" y1="70531" x2="21240" y2="62238"/>
                        <a14:foregroundMark x1="80583" y1="80998" x2="79490" y2="80032"/>
                        <a14:foregroundMark x1="8933" y1="71095" x2="8933" y2="71095"/>
                        <a14:foregroundMark x1="73838" y1="75040" x2="73838" y2="75040"/>
                        <a14:foregroundMark x1="82862" y1="75040" x2="73838" y2="86957"/>
                        <a14:foregroundMark x1="73838" y1="88889" x2="68277" y2="83011"/>
                        <a14:foregroundMark x1="54877" y1="88889" x2="54877" y2="88889"/>
                        <a14:foregroundMark x1="67183" y1="85910" x2="76117" y2="86957"/>
                        <a14:foregroundMark x1="22425" y1="49356" x2="50410" y2="73510"/>
                        <a14:foregroundMark x1="50410" y1="73510" x2="82862" y2="74074"/>
                      </a14:backgroundRemoval>
                    </a14:imgEffect>
                  </a14:imgLayer>
                </a14:imgProps>
              </a:ext>
            </a:extLst>
          </a:blip>
          <a:stretch>
            <a:fillRect/>
          </a:stretch>
        </p:blipFill>
        <p:spPr>
          <a:xfrm>
            <a:off x="-1" y="62546"/>
            <a:ext cx="2365513" cy="2680626"/>
          </a:xfrm>
          <a:prstGeom prst="rect">
            <a:avLst/>
          </a:prstGeom>
        </p:spPr>
      </p:pic>
      <p:sp>
        <p:nvSpPr>
          <p:cNvPr id="6" name="Footer Placeholder 3">
            <a:extLst>
              <a:ext uri="{FF2B5EF4-FFF2-40B4-BE49-F238E27FC236}">
                <a16:creationId xmlns:a16="http://schemas.microsoft.com/office/drawing/2014/main" id="{F1E31A2C-6FF7-892F-DD88-9F71CD586E99}"/>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629005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25637-327D-4F64-5CD0-F453FBE06168}"/>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75A37561-861C-FB96-6D8D-0BFD1319EFB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776E03F5-46CA-B283-1C5E-A23C17DBDA6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D6A9167-8099-163B-91D4-095B45433DB2}"/>
              </a:ext>
            </a:extLst>
          </p:cNvPr>
          <p:cNvSpPr>
            <a:spLocks noGrp="1"/>
          </p:cNvSpPr>
          <p:nvPr>
            <p:ph type="dt" sz="half" idx="10"/>
          </p:nvPr>
        </p:nvSpPr>
        <p:spPr/>
        <p:txBody>
          <a:bodyPr/>
          <a:lstStyle/>
          <a:p>
            <a:fld id="{63797F1D-6D3D-411B-868C-8BF79FD74CC5}" type="datetime1">
              <a:rPr lang="en-MY" smtClean="0"/>
              <a:t>3/2/2025</a:t>
            </a:fld>
            <a:endParaRPr lang="en-US"/>
          </a:p>
        </p:txBody>
      </p:sp>
      <p:sp>
        <p:nvSpPr>
          <p:cNvPr id="6" name="Footer Placeholder 5">
            <a:extLst>
              <a:ext uri="{FF2B5EF4-FFF2-40B4-BE49-F238E27FC236}">
                <a16:creationId xmlns:a16="http://schemas.microsoft.com/office/drawing/2014/main" id="{80617175-8090-C93B-E656-C69D67445F89}"/>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4B2E55DA-9175-C86A-5FAC-2065138C18CC}"/>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F9849FD2-9FE4-D383-6CDA-9AAC974F5476}"/>
              </a:ext>
            </a:extLst>
          </p:cNvPr>
          <p:cNvSpPr txBox="1">
            <a:spLocks/>
          </p:cNvSpPr>
          <p:nvPr userDrawn="1"/>
        </p:nvSpPr>
        <p:spPr>
          <a:xfrm>
            <a:off x="3611880" y="6348412"/>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417801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6650A2-D8C8-E450-2951-8C5303C9D37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D90C8871-72D6-0EA1-7DF2-0885C1D0D57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a:p>
        </p:txBody>
      </p:sp>
      <p:sp>
        <p:nvSpPr>
          <p:cNvPr id="4" name="Text Placeholder 3">
            <a:extLst>
              <a:ext uri="{FF2B5EF4-FFF2-40B4-BE49-F238E27FC236}">
                <a16:creationId xmlns:a16="http://schemas.microsoft.com/office/drawing/2014/main" id="{1CC2F01E-306F-EBE5-7B86-41D8649014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F34160D-D2E9-6347-1389-65C8733E618D}"/>
              </a:ext>
            </a:extLst>
          </p:cNvPr>
          <p:cNvSpPr>
            <a:spLocks noGrp="1"/>
          </p:cNvSpPr>
          <p:nvPr>
            <p:ph type="dt" sz="half" idx="10"/>
          </p:nvPr>
        </p:nvSpPr>
        <p:spPr/>
        <p:txBody>
          <a:bodyPr/>
          <a:lstStyle/>
          <a:p>
            <a:fld id="{E9382EB0-C172-490B-A138-BF68816CBD42}" type="datetime1">
              <a:rPr lang="en-MY" smtClean="0"/>
              <a:t>3/2/2025</a:t>
            </a:fld>
            <a:endParaRPr lang="en-US"/>
          </a:p>
        </p:txBody>
      </p:sp>
      <p:sp>
        <p:nvSpPr>
          <p:cNvPr id="6" name="Footer Placeholder 5">
            <a:extLst>
              <a:ext uri="{FF2B5EF4-FFF2-40B4-BE49-F238E27FC236}">
                <a16:creationId xmlns:a16="http://schemas.microsoft.com/office/drawing/2014/main" id="{A7E520FB-DE7B-D9A8-A29F-9EC8A228B5D4}"/>
              </a:ext>
            </a:extLst>
          </p:cNvPr>
          <p:cNvSpPr>
            <a:spLocks noGrp="1"/>
          </p:cNvSpPr>
          <p:nvPr>
            <p:ph type="ftr" sz="quarter" idx="11"/>
          </p:nvPr>
        </p:nvSpPr>
        <p:spPr/>
        <p:txBody>
          <a:bodyPr/>
          <a:lstStyle/>
          <a:p>
            <a:r>
              <a:rPr lang="en-US"/>
              <a:t>Clinical Practice Guidelines Systemic Lupus Erythematosus</a:t>
            </a:r>
          </a:p>
        </p:txBody>
      </p:sp>
      <p:sp>
        <p:nvSpPr>
          <p:cNvPr id="7" name="Slide Number Placeholder 6">
            <a:extLst>
              <a:ext uri="{FF2B5EF4-FFF2-40B4-BE49-F238E27FC236}">
                <a16:creationId xmlns:a16="http://schemas.microsoft.com/office/drawing/2014/main" id="{569C9955-8729-700D-2224-177EAFF13BF7}"/>
              </a:ext>
            </a:extLst>
          </p:cNvPr>
          <p:cNvSpPr>
            <a:spLocks noGrp="1"/>
          </p:cNvSpPr>
          <p:nvPr>
            <p:ph type="sldNum" sz="quarter" idx="12"/>
          </p:nvPr>
        </p:nvSpPr>
        <p:spPr/>
        <p:txBody>
          <a:bodyPr/>
          <a:lstStyle/>
          <a:p>
            <a:fld id="{735FCF33-A321-0F49-A25D-3943EB967B5D}" type="slidenum">
              <a:rPr lang="en-US" smtClean="0"/>
              <a:t>‹#›</a:t>
            </a:fld>
            <a:endParaRPr lang="en-US"/>
          </a:p>
        </p:txBody>
      </p:sp>
      <p:sp>
        <p:nvSpPr>
          <p:cNvPr id="8" name="Footer Placeholder 3">
            <a:extLst>
              <a:ext uri="{FF2B5EF4-FFF2-40B4-BE49-F238E27FC236}">
                <a16:creationId xmlns:a16="http://schemas.microsoft.com/office/drawing/2014/main" id="{46D2F560-5227-65FD-2AD4-3B3B5011DBD6}"/>
              </a:ext>
            </a:extLst>
          </p:cNvPr>
          <p:cNvSpPr txBox="1">
            <a:spLocks/>
          </p:cNvSpPr>
          <p:nvPr userDrawn="1"/>
        </p:nvSpPr>
        <p:spPr>
          <a:xfrm>
            <a:off x="3611880" y="6356349"/>
            <a:ext cx="5257800" cy="365125"/>
          </a:xfrm>
          <a:prstGeom prst="rect">
            <a:avLst/>
          </a:prstGeom>
        </p:spPr>
        <p:txBody>
          <a:bodyPr vert="horz" lIns="91440" tIns="45720" rIns="91440" bIns="45720" rtlCol="0" anchor="ctr"/>
          <a:lstStyle>
            <a:defPPr>
              <a:defRPr lang="en-US"/>
            </a:defPPr>
            <a:lvl1pPr marL="0" algn="ctr" defTabSz="914400" rtl="0" eaLnBrk="1" latinLnBrk="0" hangingPunct="1">
              <a:defRPr sz="1200" kern="1200">
                <a:solidFill>
                  <a:schemeClr val="tx1">
                    <a:lumMod val="50000"/>
                    <a:lumOff val="5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Clinical Practice Guidelines Management of Systemic Lupus Erythematosus</a:t>
            </a:r>
            <a:endParaRPr lang="en-US" dirty="0"/>
          </a:p>
        </p:txBody>
      </p:sp>
    </p:spTree>
    <p:extLst>
      <p:ext uri="{BB962C8B-B14F-4D97-AF65-F5344CB8AC3E}">
        <p14:creationId xmlns:p14="http://schemas.microsoft.com/office/powerpoint/2010/main" val="3577474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7F5"/>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5A2173-C048-6B71-8927-64C69AD11B43}"/>
              </a:ext>
            </a:extLst>
          </p:cNvPr>
          <p:cNvSpPr>
            <a:spLocks noGrp="1"/>
          </p:cNvSpPr>
          <p:nvPr>
            <p:ph type="title"/>
          </p:nvPr>
        </p:nvSpPr>
        <p:spPr>
          <a:xfrm>
            <a:off x="1188720" y="136525"/>
            <a:ext cx="11003280" cy="1189355"/>
          </a:xfrm>
          <a:prstGeom prst="rect">
            <a:avLst/>
          </a:prstGeom>
          <a:solidFill>
            <a:srgbClr val="D1A4D7"/>
          </a:solidFill>
        </p:spPr>
        <p:txBody>
          <a:bodyPr vert="horz" lIns="91440" tIns="45720" rIns="91440" bIns="45720" rtlCol="0" anchor="ctr">
            <a:normAutofit/>
          </a:bodyPr>
          <a:lstStyle/>
          <a:p>
            <a:r>
              <a:rPr lang="en-GB" dirty="0"/>
              <a:t>Click to edit Master title style</a:t>
            </a:r>
            <a:endParaRPr lang="en-US" dirty="0"/>
          </a:p>
        </p:txBody>
      </p:sp>
      <p:sp>
        <p:nvSpPr>
          <p:cNvPr id="3" name="Text Placeholder 2">
            <a:extLst>
              <a:ext uri="{FF2B5EF4-FFF2-40B4-BE49-F238E27FC236}">
                <a16:creationId xmlns:a16="http://schemas.microsoft.com/office/drawing/2014/main" id="{4F6F3E80-474B-69E8-45E7-0A30185BE1D3}"/>
              </a:ext>
            </a:extLst>
          </p:cNvPr>
          <p:cNvSpPr>
            <a:spLocks noGrp="1"/>
          </p:cNvSpPr>
          <p:nvPr>
            <p:ph type="body" idx="1"/>
          </p:nvPr>
        </p:nvSpPr>
        <p:spPr>
          <a:xfrm>
            <a:off x="754380" y="1508920"/>
            <a:ext cx="10744200" cy="4668043"/>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4" name="Date Placeholder 3">
            <a:extLst>
              <a:ext uri="{FF2B5EF4-FFF2-40B4-BE49-F238E27FC236}">
                <a16:creationId xmlns:a16="http://schemas.microsoft.com/office/drawing/2014/main" id="{E4B2C827-9E47-6D9B-01E6-EDABDEB5B70C}"/>
              </a:ext>
            </a:extLst>
          </p:cNvPr>
          <p:cNvSpPr>
            <a:spLocks noGrp="1"/>
          </p:cNvSpPr>
          <p:nvPr>
            <p:ph type="dt" sz="half" idx="2"/>
          </p:nvPr>
        </p:nvSpPr>
        <p:spPr>
          <a:xfrm>
            <a:off x="754380" y="6356349"/>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1E19FD-016A-4F57-B02F-FA27BBF1D6AF}" type="datetime1">
              <a:rPr lang="en-MY" smtClean="0"/>
              <a:t>3/2/2025</a:t>
            </a:fld>
            <a:endParaRPr lang="en-US"/>
          </a:p>
        </p:txBody>
      </p:sp>
      <p:sp>
        <p:nvSpPr>
          <p:cNvPr id="5" name="Footer Placeholder 4">
            <a:extLst>
              <a:ext uri="{FF2B5EF4-FFF2-40B4-BE49-F238E27FC236}">
                <a16:creationId xmlns:a16="http://schemas.microsoft.com/office/drawing/2014/main" id="{68387F17-AE51-C315-5492-831A7C7B6B6C}"/>
              </a:ext>
            </a:extLst>
          </p:cNvPr>
          <p:cNvSpPr>
            <a:spLocks noGrp="1"/>
          </p:cNvSpPr>
          <p:nvPr>
            <p:ph type="ftr" sz="quarter" idx="3"/>
          </p:nvPr>
        </p:nvSpPr>
        <p:spPr>
          <a:xfrm>
            <a:off x="3497580" y="6356350"/>
            <a:ext cx="5257800" cy="365125"/>
          </a:xfrm>
          <a:prstGeom prst="rect">
            <a:avLst/>
          </a:prstGeom>
        </p:spPr>
        <p:txBody>
          <a:bodyPr vert="horz" lIns="91440" tIns="45720" rIns="91440" bIns="45720" rtlCol="0" anchor="ctr"/>
          <a:lstStyle>
            <a:lvl1pPr algn="ctr">
              <a:defRPr sz="1200">
                <a:solidFill>
                  <a:schemeClr val="tx1">
                    <a:lumMod val="50000"/>
                    <a:lumOff val="50000"/>
                  </a:schemeClr>
                </a:solidFill>
              </a:defRPr>
            </a:lvl1pPr>
          </a:lstStyle>
          <a:p>
            <a:r>
              <a:rPr lang="en-US"/>
              <a:t>Clinical Practice Guidelines Systemic Lupus Erythematosus</a:t>
            </a:r>
            <a:endParaRPr lang="en-US" dirty="0"/>
          </a:p>
        </p:txBody>
      </p:sp>
      <p:sp>
        <p:nvSpPr>
          <p:cNvPr id="6" name="Slide Number Placeholder 5">
            <a:extLst>
              <a:ext uri="{FF2B5EF4-FFF2-40B4-BE49-F238E27FC236}">
                <a16:creationId xmlns:a16="http://schemas.microsoft.com/office/drawing/2014/main" id="{E109C773-BCB4-7783-EC4E-F90979A03E18}"/>
              </a:ext>
            </a:extLst>
          </p:cNvPr>
          <p:cNvSpPr>
            <a:spLocks noGrp="1"/>
          </p:cNvSpPr>
          <p:nvPr>
            <p:ph type="sldNum" sz="quarter" idx="4"/>
          </p:nvPr>
        </p:nvSpPr>
        <p:spPr>
          <a:xfrm>
            <a:off x="8755380" y="6356349"/>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5FCF33-A321-0F49-A25D-3943EB967B5D}" type="slidenum">
              <a:rPr lang="en-US" smtClean="0"/>
              <a:t>‹#›</a:t>
            </a:fld>
            <a:endParaRPr lang="en-US"/>
          </a:p>
        </p:txBody>
      </p:sp>
    </p:spTree>
    <p:extLst>
      <p:ext uri="{BB962C8B-B14F-4D97-AF65-F5344CB8AC3E}">
        <p14:creationId xmlns:p14="http://schemas.microsoft.com/office/powerpoint/2010/main" val="3931360598"/>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hdr="0" ftr="0" dt="0"/>
  <p:txStyles>
    <p:titleStyle>
      <a:lvl1pPr algn="ctr" defTabSz="914400" rtl="0" eaLnBrk="1" latinLnBrk="0" hangingPunct="1">
        <a:lnSpc>
          <a:spcPct val="90000"/>
        </a:lnSpc>
        <a:spcBef>
          <a:spcPct val="0"/>
        </a:spcBef>
        <a:buNone/>
        <a:defRPr sz="4400" b="1" i="0" kern="1200">
          <a:solidFill>
            <a:schemeClr val="tx1"/>
          </a:solidFill>
          <a:latin typeface="Calibri" panose="020F0502020204030204" pitchFamily="34" charset="0"/>
          <a:ea typeface="+mj-ea"/>
          <a:cs typeface="Calibri" panose="020F050202020403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4AA864-4AE8-C30D-C7A5-B911B327D98F}"/>
              </a:ext>
            </a:extLst>
          </p:cNvPr>
          <p:cNvSpPr>
            <a:spLocks noGrp="1"/>
          </p:cNvSpPr>
          <p:nvPr>
            <p:ph type="ctrTitle"/>
          </p:nvPr>
        </p:nvSpPr>
        <p:spPr>
          <a:xfrm>
            <a:off x="2071342" y="1011895"/>
            <a:ext cx="9568543" cy="2387600"/>
          </a:xfrm>
        </p:spPr>
        <p:txBody>
          <a:bodyPr>
            <a:normAutofit fontScale="90000"/>
          </a:bodyPr>
          <a:lstStyle/>
          <a:p>
            <a:r>
              <a:rPr lang="en-US" dirty="0">
                <a:ln>
                  <a:solidFill>
                    <a:srgbClr val="FF00FF"/>
                  </a:solidFill>
                </a:ln>
                <a:solidFill>
                  <a:schemeClr val="tx1"/>
                </a:solidFill>
              </a:rPr>
              <a:t>Training of Core Trainers</a:t>
            </a:r>
            <a:br>
              <a:rPr lang="en-US" dirty="0">
                <a:ln>
                  <a:solidFill>
                    <a:srgbClr val="FF00FF"/>
                  </a:solidFill>
                </a:ln>
                <a:solidFill>
                  <a:schemeClr val="tx1"/>
                </a:solidFill>
              </a:rPr>
            </a:br>
            <a:r>
              <a:rPr lang="en-US" dirty="0">
                <a:ln>
                  <a:solidFill>
                    <a:srgbClr val="FF00FF"/>
                  </a:solidFill>
                </a:ln>
                <a:solidFill>
                  <a:schemeClr val="tx1"/>
                </a:solidFill>
              </a:rPr>
              <a:t>CPG Management of </a:t>
            </a:r>
            <a:br>
              <a:rPr lang="en-US" dirty="0">
                <a:ln>
                  <a:solidFill>
                    <a:srgbClr val="FF00FF"/>
                  </a:solidFill>
                </a:ln>
                <a:solidFill>
                  <a:schemeClr val="tx1"/>
                </a:solidFill>
              </a:rPr>
            </a:br>
            <a:r>
              <a:rPr lang="en-US" dirty="0">
                <a:ln>
                  <a:solidFill>
                    <a:srgbClr val="FF00FF"/>
                  </a:solidFill>
                </a:ln>
                <a:solidFill>
                  <a:schemeClr val="tx1"/>
                </a:solidFill>
              </a:rPr>
              <a:t>Systemic Lupus Erythematosus</a:t>
            </a:r>
          </a:p>
        </p:txBody>
      </p:sp>
      <p:sp>
        <p:nvSpPr>
          <p:cNvPr id="3" name="Subtitle 2">
            <a:extLst>
              <a:ext uri="{FF2B5EF4-FFF2-40B4-BE49-F238E27FC236}">
                <a16:creationId xmlns:a16="http://schemas.microsoft.com/office/drawing/2014/main" id="{8C158C4A-6792-81D6-63F1-138DFA54CCF7}"/>
              </a:ext>
            </a:extLst>
          </p:cNvPr>
          <p:cNvSpPr>
            <a:spLocks noGrp="1"/>
          </p:cNvSpPr>
          <p:nvPr>
            <p:ph type="subTitle" idx="1"/>
          </p:nvPr>
        </p:nvSpPr>
        <p:spPr>
          <a:xfrm>
            <a:off x="996593" y="3870692"/>
            <a:ext cx="9711544" cy="603230"/>
          </a:xfrm>
        </p:spPr>
        <p:txBody>
          <a:bodyPr>
            <a:normAutofit/>
          </a:bodyPr>
          <a:lstStyle/>
          <a:p>
            <a:pPr>
              <a:spcBef>
                <a:spcPts val="0"/>
              </a:spcBef>
            </a:pPr>
            <a:r>
              <a:rPr lang="en-US" sz="3400" b="1" dirty="0"/>
              <a:t>Lecture 1(b): Laboratory Investigations</a:t>
            </a:r>
          </a:p>
        </p:txBody>
      </p:sp>
      <p:pic>
        <p:nvPicPr>
          <p:cNvPr id="9" name="Picture 8" descr="A person with pink butterflies&#10;&#10;Description automatically generated">
            <a:extLst>
              <a:ext uri="{FF2B5EF4-FFF2-40B4-BE49-F238E27FC236}">
                <a16:creationId xmlns:a16="http://schemas.microsoft.com/office/drawing/2014/main" id="{074CBA86-DDE5-761F-4D74-86C75D0DA68D}"/>
              </a:ext>
            </a:extLst>
          </p:cNvPr>
          <p:cNvPicPr>
            <a:picLocks noChangeAspect="1"/>
          </p:cNvPicPr>
          <p:nvPr/>
        </p:nvPicPr>
        <p:blipFill>
          <a:blip r:embed="rId3"/>
          <a:stretch>
            <a:fillRect/>
          </a:stretch>
        </p:blipFill>
        <p:spPr>
          <a:xfrm rot="1026485">
            <a:off x="9923676" y="3928679"/>
            <a:ext cx="1568923" cy="2504408"/>
          </a:xfrm>
          <a:prstGeom prst="rect">
            <a:avLst/>
          </a:prstGeom>
          <a:ln w="38100">
            <a:solidFill>
              <a:srgbClr val="907393"/>
            </a:solid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sp>
        <p:nvSpPr>
          <p:cNvPr id="4" name="Subtitle 2">
            <a:extLst>
              <a:ext uri="{FF2B5EF4-FFF2-40B4-BE49-F238E27FC236}">
                <a16:creationId xmlns:a16="http://schemas.microsoft.com/office/drawing/2014/main" id="{1EF903D7-3CDA-4D50-4408-AB631A9C7CBD}"/>
              </a:ext>
            </a:extLst>
          </p:cNvPr>
          <p:cNvSpPr txBox="1">
            <a:spLocks/>
          </p:cNvSpPr>
          <p:nvPr/>
        </p:nvSpPr>
        <p:spPr>
          <a:xfrm>
            <a:off x="1280365" y="4695205"/>
            <a:ext cx="9144000" cy="1489837"/>
          </a:xfrm>
          <a:prstGeom prst="rect">
            <a:avLst/>
          </a:prstGeom>
        </p:spPr>
        <p:txBody>
          <a:bodyPr vert="horz" lIns="91440" tIns="45720" rIns="91440" bIns="45720" rtlCol="0">
            <a:normAutofit fontScale="92500" lnSpcReduction="100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spcBef>
                <a:spcPts val="0"/>
              </a:spcBef>
            </a:pPr>
            <a:r>
              <a:rPr lang="en-US" sz="2800" dirty="0"/>
              <a:t>Dr. </a:t>
            </a:r>
            <a:r>
              <a:rPr lang="en-US" sz="2800" dirty="0" err="1"/>
              <a:t>Norazlah</a:t>
            </a:r>
            <a:r>
              <a:rPr lang="en-US" sz="2800" dirty="0"/>
              <a:t> Bahari</a:t>
            </a:r>
          </a:p>
          <a:p>
            <a:pPr>
              <a:spcBef>
                <a:spcPts val="0"/>
              </a:spcBef>
            </a:pPr>
            <a:r>
              <a:rPr lang="en-US" sz="2800" dirty="0"/>
              <a:t>Consultant Pathologist</a:t>
            </a:r>
          </a:p>
          <a:p>
            <a:pPr>
              <a:spcBef>
                <a:spcPts val="0"/>
              </a:spcBef>
            </a:pPr>
            <a:r>
              <a:rPr lang="en-US" sz="2800" dirty="0"/>
              <a:t>Institute Medical Research</a:t>
            </a:r>
          </a:p>
          <a:p>
            <a:pPr>
              <a:spcBef>
                <a:spcPts val="0"/>
              </a:spcBef>
            </a:pPr>
            <a:r>
              <a:rPr lang="en-US" sz="2800" dirty="0"/>
              <a:t>National Institute of Health, Selangor</a:t>
            </a:r>
          </a:p>
        </p:txBody>
      </p:sp>
    </p:spTree>
    <p:extLst>
      <p:ext uri="{BB962C8B-B14F-4D97-AF65-F5344CB8AC3E}">
        <p14:creationId xmlns:p14="http://schemas.microsoft.com/office/powerpoint/2010/main" val="379184761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992C1853-8DDC-9C43-310C-930CFE5B1F6F}"/>
              </a:ext>
            </a:extLst>
          </p:cNvPr>
          <p:cNvSpPr>
            <a:spLocks noGrp="1"/>
          </p:cNvSpPr>
          <p:nvPr>
            <p:ph type="title"/>
          </p:nvPr>
        </p:nvSpPr>
        <p:spPr/>
        <p:txBody>
          <a:bodyPr/>
          <a:lstStyle/>
          <a:p>
            <a:r>
              <a:rPr lang="en-MY" altLang="en-US"/>
              <a:t>Acute Phase Reactants</a:t>
            </a:r>
            <a:endParaRPr lang="en-US" altLang="en-US"/>
          </a:p>
        </p:txBody>
      </p:sp>
      <p:sp>
        <p:nvSpPr>
          <p:cNvPr id="21507" name="Content Placeholder 2">
            <a:extLst>
              <a:ext uri="{FF2B5EF4-FFF2-40B4-BE49-F238E27FC236}">
                <a16:creationId xmlns:a16="http://schemas.microsoft.com/office/drawing/2014/main" id="{25DCDFFB-F2F4-E4C3-EFE9-E9CA3E229710}"/>
              </a:ext>
            </a:extLst>
          </p:cNvPr>
          <p:cNvSpPr>
            <a:spLocks noGrp="1"/>
          </p:cNvSpPr>
          <p:nvPr>
            <p:ph idx="1"/>
          </p:nvPr>
        </p:nvSpPr>
        <p:spPr>
          <a:xfrm>
            <a:off x="754380" y="1507093"/>
            <a:ext cx="10744200" cy="4668043"/>
          </a:xfrm>
        </p:spPr>
        <p:txBody>
          <a:bodyPr>
            <a:normAutofit/>
          </a:bodyPr>
          <a:lstStyle/>
          <a:p>
            <a:pPr algn="just"/>
            <a:r>
              <a:rPr lang="en-MY" altLang="en-US" sz="3200" b="1" dirty="0"/>
              <a:t>ESR </a:t>
            </a:r>
            <a:r>
              <a:rPr lang="en-MY" altLang="en-US" sz="3200" dirty="0"/>
              <a:t>and </a:t>
            </a:r>
            <a:r>
              <a:rPr lang="en-MY" altLang="en-US" sz="3200" b="1" dirty="0"/>
              <a:t>CRP</a:t>
            </a:r>
            <a:r>
              <a:rPr lang="en-MY" altLang="en-US" sz="3200" dirty="0"/>
              <a:t> levels are the most widely used indicators of the acute phase response to inflammation. </a:t>
            </a:r>
          </a:p>
          <a:p>
            <a:pPr algn="just"/>
            <a:r>
              <a:rPr lang="en-MY" altLang="en-US" sz="3200" b="1" dirty="0"/>
              <a:t>ESR</a:t>
            </a:r>
            <a:r>
              <a:rPr lang="en-MY" altLang="en-US" sz="3200" dirty="0"/>
              <a:t> is often raised in active SLE but is not a reliable marker of disease activity as it does not differentiate between active lupus and infection. </a:t>
            </a:r>
          </a:p>
          <a:p>
            <a:pPr algn="just"/>
            <a:r>
              <a:rPr lang="en-MY" altLang="en-US" sz="3200" b="1" dirty="0"/>
              <a:t>CRP</a:t>
            </a:r>
            <a:r>
              <a:rPr lang="en-MY" altLang="en-US" sz="3200" dirty="0"/>
              <a:t> is usually normal or slightly elevated in the presence of serositis or arthritis. </a:t>
            </a:r>
          </a:p>
          <a:p>
            <a:pPr algn="just"/>
            <a:r>
              <a:rPr lang="en-MY" altLang="en-US" sz="3200" dirty="0"/>
              <a:t>A significantly raised CRP often indicates infection, therefore patients need to be screened thoroughly for it.</a:t>
            </a:r>
            <a:r>
              <a:rPr lang="en-MY" altLang="en-US" sz="3200" baseline="30000" dirty="0"/>
              <a:t>21</a:t>
            </a:r>
            <a:endParaRPr lang="en-US" altLang="en-US" sz="3200" baseline="30000" dirty="0"/>
          </a:p>
          <a:p>
            <a:pPr algn="just"/>
            <a:endParaRPr lang="en-US" altLang="en-US" sz="3200" dirty="0"/>
          </a:p>
        </p:txBody>
      </p:sp>
      <p:sp>
        <p:nvSpPr>
          <p:cNvPr id="2" name="Content Placeholder 2">
            <a:extLst>
              <a:ext uri="{FF2B5EF4-FFF2-40B4-BE49-F238E27FC236}">
                <a16:creationId xmlns:a16="http://schemas.microsoft.com/office/drawing/2014/main" id="{EB48FE9E-9CC2-367A-01E7-79D655AA8C93}"/>
              </a:ext>
            </a:extLst>
          </p:cNvPr>
          <p:cNvSpPr txBox="1">
            <a:spLocks/>
          </p:cNvSpPr>
          <p:nvPr/>
        </p:nvSpPr>
        <p:spPr>
          <a:xfrm>
            <a:off x="1000960" y="5973350"/>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21. Gordon C, et al. The British Society for Rheumatology guideline for the management of systemic lupus erythematosus in adults. Rheumatology (Oxford). 2018;57(1):e1-e45.</a:t>
            </a:r>
            <a:endParaRPr lang="en-GB" altLang="en-US" sz="1400" dirty="0"/>
          </a:p>
        </p:txBody>
      </p:sp>
      <p:sp>
        <p:nvSpPr>
          <p:cNvPr id="5" name="Slide Number Placeholder 4">
            <a:extLst>
              <a:ext uri="{FF2B5EF4-FFF2-40B4-BE49-F238E27FC236}">
                <a16:creationId xmlns:a16="http://schemas.microsoft.com/office/drawing/2014/main" id="{34094FA2-B75C-7008-9552-8C65C2751F09}"/>
              </a:ext>
            </a:extLst>
          </p:cNvPr>
          <p:cNvSpPr>
            <a:spLocks noGrp="1"/>
          </p:cNvSpPr>
          <p:nvPr>
            <p:ph type="sldNum" sz="quarter" idx="12"/>
          </p:nvPr>
        </p:nvSpPr>
        <p:spPr/>
        <p:txBody>
          <a:bodyPr/>
          <a:lstStyle/>
          <a:p>
            <a:fld id="{735FCF33-A321-0F49-A25D-3943EB967B5D}" type="slidenum">
              <a:rPr lang="en-US" smtClean="0"/>
              <a:t>10</a:t>
            </a:fld>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A715180E-BCFE-D795-34BD-8778D267167B}"/>
              </a:ext>
            </a:extLst>
          </p:cNvPr>
          <p:cNvSpPr>
            <a:spLocks noGrp="1"/>
          </p:cNvSpPr>
          <p:nvPr>
            <p:ph type="title"/>
          </p:nvPr>
        </p:nvSpPr>
        <p:spPr/>
        <p:txBody>
          <a:bodyPr/>
          <a:lstStyle/>
          <a:p>
            <a:r>
              <a:rPr lang="en-MY" altLang="en-US" dirty="0"/>
              <a:t>Antinuclear Antibodies </a:t>
            </a:r>
            <a:endParaRPr lang="en-US" altLang="en-US" dirty="0"/>
          </a:p>
        </p:txBody>
      </p:sp>
      <p:sp>
        <p:nvSpPr>
          <p:cNvPr id="23555" name="Content Placeholder 2">
            <a:extLst>
              <a:ext uri="{FF2B5EF4-FFF2-40B4-BE49-F238E27FC236}">
                <a16:creationId xmlns:a16="http://schemas.microsoft.com/office/drawing/2014/main" id="{35B0CB6C-21DD-245B-50C5-27AAD7E98442}"/>
              </a:ext>
            </a:extLst>
          </p:cNvPr>
          <p:cNvSpPr>
            <a:spLocks noGrp="1"/>
          </p:cNvSpPr>
          <p:nvPr>
            <p:ph idx="1"/>
          </p:nvPr>
        </p:nvSpPr>
        <p:spPr/>
        <p:txBody>
          <a:bodyPr>
            <a:normAutofit/>
          </a:bodyPr>
          <a:lstStyle/>
          <a:p>
            <a:pPr algn="just"/>
            <a:r>
              <a:rPr lang="en-MY" altLang="en-US" sz="3200" dirty="0"/>
              <a:t>Autoantibodies to intracellular antigens, historically known as ANA, are serological biomarkers that have a central role in the diagnosis and classification of systemic autoimmune rheumatic diseases. </a:t>
            </a:r>
            <a:endParaRPr lang="en-US" altLang="en-US" sz="3200" dirty="0"/>
          </a:p>
          <a:p>
            <a:pPr algn="just"/>
            <a:r>
              <a:rPr lang="en-MY" altLang="en-US" sz="3200" dirty="0"/>
              <a:t>Testing for ANA should be performed </a:t>
            </a:r>
            <a:r>
              <a:rPr lang="en-MY" altLang="en-US" sz="3200" b="1" dirty="0"/>
              <a:t>only when there is a high clinical suspicion of SLE</a:t>
            </a:r>
            <a:r>
              <a:rPr lang="en-MY" altLang="en-US" sz="3200" dirty="0"/>
              <a:t>.</a:t>
            </a:r>
            <a:r>
              <a:rPr lang="en-MY" altLang="en-US" sz="3200" baseline="30000" dirty="0"/>
              <a:t>22</a:t>
            </a:r>
            <a:endParaRPr lang="en-MY" altLang="en-US" sz="3200" dirty="0"/>
          </a:p>
          <a:p>
            <a:pPr algn="just"/>
            <a:r>
              <a:rPr lang="en-MY" altLang="en-US" sz="3200" dirty="0"/>
              <a:t>ANA is present in 95% of SLE patients. Negative test of ANA suggests a low clinical probability of the patients having SLE.</a:t>
            </a:r>
            <a:r>
              <a:rPr lang="en-MY" altLang="en-US" sz="3200" baseline="30000" dirty="0"/>
              <a:t>21</a:t>
            </a:r>
            <a:endParaRPr lang="en-US" altLang="en-US" sz="3200" dirty="0"/>
          </a:p>
          <a:p>
            <a:pPr algn="just"/>
            <a:endParaRPr lang="en-US" altLang="en-US" sz="3200" dirty="0"/>
          </a:p>
        </p:txBody>
      </p:sp>
      <p:sp>
        <p:nvSpPr>
          <p:cNvPr id="2" name="Content Placeholder 2">
            <a:extLst>
              <a:ext uri="{FF2B5EF4-FFF2-40B4-BE49-F238E27FC236}">
                <a16:creationId xmlns:a16="http://schemas.microsoft.com/office/drawing/2014/main" id="{1D469A50-CC72-29BD-D72F-6C70F7F7B3E1}"/>
              </a:ext>
            </a:extLst>
          </p:cNvPr>
          <p:cNvSpPr txBox="1">
            <a:spLocks/>
          </p:cNvSpPr>
          <p:nvPr/>
        </p:nvSpPr>
        <p:spPr>
          <a:xfrm>
            <a:off x="1000960" y="5695947"/>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22. American College of Rheumatology Ad Hoc Committee on Immunologic Testing Guidelines. Guidelines for Immunologic Laboratory Testing in the Rheumatic Diseases: An Introduction. Arthritis Rheum. 2002;47(4):429-433.</a:t>
            </a:r>
            <a:endParaRPr lang="en-GB" altLang="en-US" sz="1400" dirty="0"/>
          </a:p>
        </p:txBody>
      </p:sp>
      <p:sp>
        <p:nvSpPr>
          <p:cNvPr id="5" name="Slide Number Placeholder 4">
            <a:extLst>
              <a:ext uri="{FF2B5EF4-FFF2-40B4-BE49-F238E27FC236}">
                <a16:creationId xmlns:a16="http://schemas.microsoft.com/office/drawing/2014/main" id="{B6B83BB4-A26C-1D6C-F3A1-B52E0FDF5169}"/>
              </a:ext>
            </a:extLst>
          </p:cNvPr>
          <p:cNvSpPr>
            <a:spLocks noGrp="1"/>
          </p:cNvSpPr>
          <p:nvPr>
            <p:ph type="sldNum" sz="quarter" idx="12"/>
          </p:nvPr>
        </p:nvSpPr>
        <p:spPr/>
        <p:txBody>
          <a:bodyPr/>
          <a:lstStyle/>
          <a:p>
            <a:fld id="{735FCF33-A321-0F49-A25D-3943EB967B5D}" type="slidenum">
              <a:rPr lang="en-US" smtClean="0"/>
              <a:t>11</a:t>
            </a:fld>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4FCF05-DDD2-4559-AD54-CE11EA47A58B}"/>
              </a:ext>
            </a:extLst>
          </p:cNvPr>
          <p:cNvSpPr>
            <a:spLocks noGrp="1"/>
          </p:cNvSpPr>
          <p:nvPr>
            <p:ph type="title"/>
          </p:nvPr>
        </p:nvSpPr>
        <p:spPr/>
        <p:txBody>
          <a:bodyPr/>
          <a:lstStyle/>
          <a:p>
            <a:r>
              <a:rPr lang="en-MY" dirty="0"/>
              <a:t>ANA Immunofluorescent (IF) Pattern</a:t>
            </a:r>
          </a:p>
        </p:txBody>
      </p:sp>
      <p:sp>
        <p:nvSpPr>
          <p:cNvPr id="3" name="Content Placeholder 2">
            <a:extLst>
              <a:ext uri="{FF2B5EF4-FFF2-40B4-BE49-F238E27FC236}">
                <a16:creationId xmlns:a16="http://schemas.microsoft.com/office/drawing/2014/main" id="{2F6CAC23-47E7-4C95-A500-314E31CA354B}"/>
              </a:ext>
            </a:extLst>
          </p:cNvPr>
          <p:cNvSpPr>
            <a:spLocks noGrp="1"/>
          </p:cNvSpPr>
          <p:nvPr>
            <p:ph idx="1"/>
          </p:nvPr>
        </p:nvSpPr>
        <p:spPr>
          <a:xfrm>
            <a:off x="9040441" y="5948361"/>
            <a:ext cx="2872475" cy="590550"/>
          </a:xfrm>
        </p:spPr>
        <p:txBody>
          <a:bodyPr/>
          <a:lstStyle/>
          <a:p>
            <a:endParaRPr lang="en-MY" dirty="0"/>
          </a:p>
        </p:txBody>
      </p:sp>
      <p:sp>
        <p:nvSpPr>
          <p:cNvPr id="4" name="Slide Number Placeholder 3">
            <a:extLst>
              <a:ext uri="{FF2B5EF4-FFF2-40B4-BE49-F238E27FC236}">
                <a16:creationId xmlns:a16="http://schemas.microsoft.com/office/drawing/2014/main" id="{A74A8D32-FF50-4AF1-B059-8A4009223157}"/>
              </a:ext>
            </a:extLst>
          </p:cNvPr>
          <p:cNvSpPr>
            <a:spLocks noGrp="1"/>
          </p:cNvSpPr>
          <p:nvPr>
            <p:ph type="sldNum" sz="quarter" idx="12"/>
          </p:nvPr>
        </p:nvSpPr>
        <p:spPr/>
        <p:txBody>
          <a:bodyPr/>
          <a:lstStyle/>
          <a:p>
            <a:fld id="{735FCF33-A321-0F49-A25D-3943EB967B5D}" type="slidenum">
              <a:rPr lang="en-US" smtClean="0"/>
              <a:t>12</a:t>
            </a:fld>
            <a:endParaRPr lang="en-US"/>
          </a:p>
        </p:txBody>
      </p:sp>
      <p:pic>
        <p:nvPicPr>
          <p:cNvPr id="5" name="Picture 2" descr="docu0052">
            <a:extLst>
              <a:ext uri="{FF2B5EF4-FFF2-40B4-BE49-F238E27FC236}">
                <a16:creationId xmlns:a16="http://schemas.microsoft.com/office/drawing/2014/main" id="{8AF06AE4-6C74-4E9E-B6C9-4C66A263AD7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r="52941"/>
          <a:stretch/>
        </p:blipFill>
        <p:spPr bwMode="auto">
          <a:xfrm>
            <a:off x="179070" y="1566069"/>
            <a:ext cx="3420692" cy="3919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32FBC857-CD3B-4D28-922A-C3FBDDF17C26}"/>
              </a:ext>
            </a:extLst>
          </p:cNvPr>
          <p:cNvSpPr txBox="1">
            <a:spLocks/>
          </p:cNvSpPr>
          <p:nvPr/>
        </p:nvSpPr>
        <p:spPr>
          <a:xfrm>
            <a:off x="3442601" y="1531378"/>
            <a:ext cx="3586850" cy="482497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MY" sz="1800" dirty="0"/>
              <a:t>Homogenous – diffuse uniformed Fluorescent, positive mitotic cells</a:t>
            </a:r>
          </a:p>
          <a:p>
            <a:r>
              <a:rPr lang="en-MY" sz="1800" dirty="0"/>
              <a:t>Speckled - </a:t>
            </a:r>
            <a:r>
              <a:rPr lang="en-US" sz="1800" dirty="0"/>
              <a:t>granular or speckled appearance , </a:t>
            </a:r>
            <a:r>
              <a:rPr lang="en-US" altLang="en-US" sz="1800" dirty="0"/>
              <a:t> negative chromosome area of mitotic</a:t>
            </a:r>
          </a:p>
          <a:p>
            <a:r>
              <a:rPr lang="en-US" sz="1800" dirty="0"/>
              <a:t>Nucleolar – </a:t>
            </a:r>
            <a:r>
              <a:rPr lang="en-MY" sz="1800" dirty="0"/>
              <a:t>staining of the nucleoli within the cell nuclei</a:t>
            </a:r>
            <a:endParaRPr lang="en-US" sz="1800" dirty="0"/>
          </a:p>
          <a:p>
            <a:r>
              <a:rPr lang="en-US" sz="1800" dirty="0"/>
              <a:t>Centromere - </a:t>
            </a:r>
            <a:r>
              <a:rPr lang="en-MY" sz="1800" dirty="0"/>
              <a:t>appears as discrete speckles or dots located at the centromeres of chromosomes when viewed under a fluorescent microscope</a:t>
            </a:r>
          </a:p>
        </p:txBody>
      </p:sp>
      <p:pic>
        <p:nvPicPr>
          <p:cNvPr id="7" name="Picture 2" descr="docu0052">
            <a:extLst>
              <a:ext uri="{FF2B5EF4-FFF2-40B4-BE49-F238E27FC236}">
                <a16:creationId xmlns:a16="http://schemas.microsoft.com/office/drawing/2014/main" id="{467D0CEB-F4B1-4F7A-B04A-F4C9EACF4D4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5769" b="49091"/>
          <a:stretch/>
        </p:blipFill>
        <p:spPr bwMode="auto">
          <a:xfrm>
            <a:off x="7508791" y="1342530"/>
            <a:ext cx="3989789" cy="242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descr="docu0053">
            <a:extLst>
              <a:ext uri="{FF2B5EF4-FFF2-40B4-BE49-F238E27FC236}">
                <a16:creationId xmlns:a16="http://schemas.microsoft.com/office/drawing/2014/main" id="{4DC4D7A1-1B74-4A2F-96BB-08593CC8FB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48195" y="3771104"/>
            <a:ext cx="3750385" cy="1744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21214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46081" name="Picture 2" descr="fa4x">
            <a:extLst>
              <a:ext uri="{FF2B5EF4-FFF2-40B4-BE49-F238E27FC236}">
                <a16:creationId xmlns:a16="http://schemas.microsoft.com/office/drawing/2014/main" id="{2F03CFC4-769E-4746-8BF9-0CBF6BB9A3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9812" y="666750"/>
            <a:ext cx="9144000" cy="619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60" name="Rectangle 4">
            <a:extLst>
              <a:ext uri="{FF2B5EF4-FFF2-40B4-BE49-F238E27FC236}">
                <a16:creationId xmlns:a16="http://schemas.microsoft.com/office/drawing/2014/main" id="{E21B7C8A-6E5D-48F0-A9D4-47979180E69A}"/>
              </a:ext>
            </a:extLst>
          </p:cNvPr>
          <p:cNvSpPr>
            <a:spLocks noGrp="1" noChangeArrowheads="1"/>
          </p:cNvSpPr>
          <p:nvPr>
            <p:ph type="title"/>
          </p:nvPr>
        </p:nvSpPr>
        <p:spPr/>
        <p:txBody>
          <a:bodyPr/>
          <a:lstStyle/>
          <a:p>
            <a:pPr eaLnBrk="1" hangingPunct="1">
              <a:defRPr/>
            </a:pPr>
            <a:r>
              <a:rPr lang="en-US" noProof="1"/>
              <a:t>ANA Other METHODS</a:t>
            </a:r>
          </a:p>
        </p:txBody>
      </p:sp>
      <p:sp>
        <p:nvSpPr>
          <p:cNvPr id="32770" name="Rectangle 5">
            <a:extLst>
              <a:ext uri="{FF2B5EF4-FFF2-40B4-BE49-F238E27FC236}">
                <a16:creationId xmlns:a16="http://schemas.microsoft.com/office/drawing/2014/main" id="{60F28C4E-1FA0-4A32-BDD8-1F4D623927C2}"/>
              </a:ext>
            </a:extLst>
          </p:cNvPr>
          <p:cNvSpPr>
            <a:spLocks noGrp="1" noChangeArrowheads="1"/>
          </p:cNvSpPr>
          <p:nvPr>
            <p:ph type="body" idx="1"/>
          </p:nvPr>
        </p:nvSpPr>
        <p:spPr/>
        <p:txBody>
          <a:bodyPr/>
          <a:lstStyle/>
          <a:p>
            <a:pPr eaLnBrk="1" hangingPunct="1"/>
            <a:r>
              <a:rPr lang="en-US" altLang="zh-CN">
                <a:ea typeface="SimSun" panose="02010600030101010101" pitchFamily="2" charset="-122"/>
              </a:rPr>
              <a:t>Ouchterlony immunodiffusion and CIEP</a:t>
            </a:r>
          </a:p>
          <a:p>
            <a:pPr eaLnBrk="1" hangingPunct="1"/>
            <a:r>
              <a:rPr lang="en-US" altLang="zh-CN">
                <a:ea typeface="SimSun" panose="02010600030101010101" pitchFamily="2" charset="-122"/>
              </a:rPr>
              <a:t>ELISA</a:t>
            </a:r>
          </a:p>
          <a:p>
            <a:pPr eaLnBrk="1" hangingPunct="1"/>
            <a:r>
              <a:rPr lang="en-US" altLang="zh-CN">
                <a:ea typeface="SimSun" panose="02010600030101010101" pitchFamily="2" charset="-122"/>
              </a:rPr>
              <a:t>Latex </a:t>
            </a:r>
          </a:p>
          <a:p>
            <a:pPr eaLnBrk="1" hangingPunct="1"/>
            <a:r>
              <a:rPr lang="en-US" altLang="zh-CN">
                <a:ea typeface="SimSun" panose="02010600030101010101" pitchFamily="2" charset="-122"/>
              </a:rPr>
              <a:t>LIA and dot blots</a:t>
            </a:r>
          </a:p>
          <a:p>
            <a:pPr eaLnBrk="1" hangingPunct="1"/>
            <a:r>
              <a:rPr lang="en-US" altLang="zh-CN">
                <a:ea typeface="SimSun" panose="02010600030101010101" pitchFamily="2" charset="-122"/>
              </a:rPr>
              <a:t>Multiplexed bead assays (Luminex</a:t>
            </a:r>
            <a:r>
              <a:rPr lang="en-US" altLang="zh-CN" baseline="30000">
                <a:ea typeface="SimSun" panose="02010600030101010101" pitchFamily="2" charset="-122"/>
              </a:rPr>
              <a:t>®</a:t>
            </a:r>
            <a:r>
              <a:rPr lang="en-US" altLang="zh-CN">
                <a:ea typeface="SimSun" panose="02010600030101010101" pitchFamily="2" charset="-122"/>
              </a:rPr>
              <a:t>)</a:t>
            </a:r>
          </a:p>
          <a:p>
            <a:pPr eaLnBrk="1" hangingPunct="1"/>
            <a:r>
              <a:rPr lang="en-US" altLang="zh-CN">
                <a:ea typeface="SimSun" panose="02010600030101010101" pitchFamily="2" charset="-122"/>
              </a:rPr>
              <a:t>Western blotting</a:t>
            </a:r>
          </a:p>
          <a:p>
            <a:pPr eaLnBrk="1" hangingPunct="1"/>
            <a:r>
              <a:rPr lang="en-US" altLang="zh-CN">
                <a:ea typeface="SimSun" panose="02010600030101010101" pitchFamily="2" charset="-122"/>
              </a:rPr>
              <a:t>Immunoprecipitation</a:t>
            </a:r>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1B8F80-9DCA-41D1-A47F-99D011E3EAE9}"/>
              </a:ext>
            </a:extLst>
          </p:cNvPr>
          <p:cNvSpPr>
            <a:spLocks noGrp="1"/>
          </p:cNvSpPr>
          <p:nvPr>
            <p:ph type="title"/>
          </p:nvPr>
        </p:nvSpPr>
        <p:spPr/>
        <p:txBody>
          <a:bodyPr/>
          <a:lstStyle/>
          <a:p>
            <a:endParaRPr lang="en-MY"/>
          </a:p>
        </p:txBody>
      </p:sp>
      <p:sp>
        <p:nvSpPr>
          <p:cNvPr id="4" name="Slide Number Placeholder 3">
            <a:extLst>
              <a:ext uri="{FF2B5EF4-FFF2-40B4-BE49-F238E27FC236}">
                <a16:creationId xmlns:a16="http://schemas.microsoft.com/office/drawing/2014/main" id="{4986F0EE-FEFF-4924-8E9A-61129B72D0BB}"/>
              </a:ext>
            </a:extLst>
          </p:cNvPr>
          <p:cNvSpPr>
            <a:spLocks noGrp="1"/>
          </p:cNvSpPr>
          <p:nvPr>
            <p:ph type="sldNum" sz="quarter" idx="12"/>
          </p:nvPr>
        </p:nvSpPr>
        <p:spPr/>
        <p:txBody>
          <a:bodyPr/>
          <a:lstStyle/>
          <a:p>
            <a:fld id="{735FCF33-A321-0F49-A25D-3943EB967B5D}" type="slidenum">
              <a:rPr lang="en-US" smtClean="0"/>
              <a:t>15</a:t>
            </a:fld>
            <a:endParaRPr lang="en-US"/>
          </a:p>
        </p:txBody>
      </p:sp>
      <p:pic>
        <p:nvPicPr>
          <p:cNvPr id="5" name="Picture 4">
            <a:extLst>
              <a:ext uri="{FF2B5EF4-FFF2-40B4-BE49-F238E27FC236}">
                <a16:creationId xmlns:a16="http://schemas.microsoft.com/office/drawing/2014/main" id="{9577B673-4451-4E65-B9C0-704E23E77EC6}"/>
              </a:ext>
            </a:extLst>
          </p:cNvPr>
          <p:cNvPicPr>
            <a:picLocks noChangeAspect="1"/>
          </p:cNvPicPr>
          <p:nvPr/>
        </p:nvPicPr>
        <p:blipFill>
          <a:blip r:embed="rId2"/>
          <a:stretch>
            <a:fillRect/>
          </a:stretch>
        </p:blipFill>
        <p:spPr>
          <a:xfrm>
            <a:off x="552066" y="2426554"/>
            <a:ext cx="5543934" cy="2829121"/>
          </a:xfrm>
          <a:prstGeom prst="rect">
            <a:avLst/>
          </a:prstGeom>
        </p:spPr>
      </p:pic>
      <p:pic>
        <p:nvPicPr>
          <p:cNvPr id="6" name="Picture 1026" descr="444">
            <a:extLst>
              <a:ext uri="{FF2B5EF4-FFF2-40B4-BE49-F238E27FC236}">
                <a16:creationId xmlns:a16="http://schemas.microsoft.com/office/drawing/2014/main" id="{7EFC85CB-1AC0-4578-B25F-8484CF96CC17}"/>
              </a:ext>
            </a:extLst>
          </p:cNvP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234748" y="2090637"/>
            <a:ext cx="5116000" cy="376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818836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B258325A-5A84-CF3D-BA5B-548602DE0155}"/>
              </a:ext>
            </a:extLst>
          </p:cNvPr>
          <p:cNvSpPr>
            <a:spLocks noGrp="1"/>
          </p:cNvSpPr>
          <p:nvPr>
            <p:ph type="title"/>
          </p:nvPr>
        </p:nvSpPr>
        <p:spPr/>
        <p:txBody>
          <a:bodyPr/>
          <a:lstStyle/>
          <a:p>
            <a:r>
              <a:rPr lang="en-MY" altLang="en-US" dirty="0"/>
              <a:t>Antinuclear Antibodies</a:t>
            </a:r>
            <a:r>
              <a:rPr lang="en-MY" altLang="en-US" sz="3200" dirty="0"/>
              <a:t>-2</a:t>
            </a:r>
            <a:r>
              <a:rPr lang="en-MY" altLang="en-US" dirty="0"/>
              <a:t> </a:t>
            </a:r>
            <a:endParaRPr lang="en-US" altLang="en-US" dirty="0"/>
          </a:p>
        </p:txBody>
      </p:sp>
      <p:sp>
        <p:nvSpPr>
          <p:cNvPr id="24579" name="Content Placeholder 2">
            <a:extLst>
              <a:ext uri="{FF2B5EF4-FFF2-40B4-BE49-F238E27FC236}">
                <a16:creationId xmlns:a16="http://schemas.microsoft.com/office/drawing/2014/main" id="{BE1B8C42-B44F-7E69-41C3-3D10B5A988A1}"/>
              </a:ext>
            </a:extLst>
          </p:cNvPr>
          <p:cNvSpPr>
            <a:spLocks noGrp="1"/>
          </p:cNvSpPr>
          <p:nvPr>
            <p:ph idx="1"/>
          </p:nvPr>
        </p:nvSpPr>
        <p:spPr/>
        <p:txBody>
          <a:bodyPr>
            <a:normAutofit lnSpcReduction="10000"/>
          </a:bodyPr>
          <a:lstStyle/>
          <a:p>
            <a:pPr algn="just"/>
            <a:r>
              <a:rPr lang="en-MY" altLang="en-US" dirty="0"/>
              <a:t>ANA detection can be performed by enzyme-linked immunosorbent assay (ELISA), indirect immunofluorescence(IIF) and other techniques.</a:t>
            </a:r>
          </a:p>
          <a:p>
            <a:pPr algn="just"/>
            <a:r>
              <a:rPr lang="en-MY" altLang="en-US" dirty="0"/>
              <a:t>The IIF using HEp-2 substrate is the “</a:t>
            </a:r>
            <a:r>
              <a:rPr lang="en-MY" altLang="en-US" b="1" dirty="0"/>
              <a:t>gold standard</a:t>
            </a:r>
            <a:r>
              <a:rPr lang="en-MY" altLang="en-US" dirty="0"/>
              <a:t>” for primary ANA detection because of its overall high sensitivity.</a:t>
            </a:r>
            <a:r>
              <a:rPr lang="en-MY" altLang="en-US" baseline="30000" dirty="0"/>
              <a:t>22</a:t>
            </a:r>
            <a:endParaRPr lang="en-MY" altLang="en-US" dirty="0"/>
          </a:p>
          <a:p>
            <a:pPr algn="just"/>
            <a:r>
              <a:rPr lang="en-MY" altLang="en-US" dirty="0"/>
              <a:t>ELISA technique is less sensitive than IIF, but it has the </a:t>
            </a:r>
            <a:r>
              <a:rPr lang="en-MY" altLang="en-US" b="1" dirty="0"/>
              <a:t>advantages</a:t>
            </a:r>
            <a:r>
              <a:rPr lang="en-MY" altLang="en-US" dirty="0"/>
              <a:t> of being less laborious, less subjectivity in its interpretation and can be automated.</a:t>
            </a:r>
            <a:endParaRPr lang="en-US" altLang="en-US" dirty="0"/>
          </a:p>
          <a:p>
            <a:pPr algn="just"/>
            <a:r>
              <a:rPr lang="en-MY" altLang="en-US" dirty="0"/>
              <a:t>The 2019 European Alliance of Associations for Rheumatology/American College of Rheumatology (EULAR/ACR) classification criteria for SLE include </a:t>
            </a:r>
            <a:r>
              <a:rPr lang="en-MY" altLang="en-US" b="1" dirty="0"/>
              <a:t>positive ANA ≥1:80 by HEp-2 IIF </a:t>
            </a:r>
            <a:r>
              <a:rPr lang="en-MY" altLang="en-US" dirty="0"/>
              <a:t>of at least once as obligatory entry criterion.</a:t>
            </a:r>
            <a:r>
              <a:rPr lang="en-MY" altLang="en-US" baseline="30000" dirty="0"/>
              <a:t>23</a:t>
            </a:r>
            <a:endParaRPr lang="en-US" altLang="en-US" dirty="0"/>
          </a:p>
          <a:p>
            <a:pPr algn="just"/>
            <a:endParaRPr lang="en-US" altLang="en-US" dirty="0"/>
          </a:p>
        </p:txBody>
      </p:sp>
      <p:sp>
        <p:nvSpPr>
          <p:cNvPr id="2" name="Content Placeholder 2">
            <a:extLst>
              <a:ext uri="{FF2B5EF4-FFF2-40B4-BE49-F238E27FC236}">
                <a16:creationId xmlns:a16="http://schemas.microsoft.com/office/drawing/2014/main" id="{769B0987-8FF3-E4FF-F3ED-053C2A12B835}"/>
              </a:ext>
            </a:extLst>
          </p:cNvPr>
          <p:cNvSpPr txBox="1">
            <a:spLocks/>
          </p:cNvSpPr>
          <p:nvPr/>
        </p:nvSpPr>
        <p:spPr>
          <a:xfrm>
            <a:off x="1000960" y="5870605"/>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23. </a:t>
            </a:r>
            <a:r>
              <a:rPr lang="en-US" altLang="en-US" sz="1400" dirty="0" err="1"/>
              <a:t>Aringer</a:t>
            </a:r>
            <a:r>
              <a:rPr lang="en-US" altLang="en-US" sz="1400" dirty="0"/>
              <a:t> M, et al. 2019 European League Against Rheumatism/American College of Rheumatology Classification Criteria for Systemic Lupus Erythematosus. Arthritis </a:t>
            </a:r>
            <a:r>
              <a:rPr lang="en-US" altLang="en-US" sz="1400" dirty="0" err="1"/>
              <a:t>Rheumatol</a:t>
            </a:r>
            <a:r>
              <a:rPr lang="en-US" altLang="en-US" sz="1400" dirty="0"/>
              <a:t>. 2019;71(9):1400-1412.</a:t>
            </a:r>
            <a:endParaRPr lang="en-GB" altLang="en-US" sz="1400" dirty="0"/>
          </a:p>
        </p:txBody>
      </p:sp>
      <p:sp>
        <p:nvSpPr>
          <p:cNvPr id="5" name="Slide Number Placeholder 4">
            <a:extLst>
              <a:ext uri="{FF2B5EF4-FFF2-40B4-BE49-F238E27FC236}">
                <a16:creationId xmlns:a16="http://schemas.microsoft.com/office/drawing/2014/main" id="{991C9948-49B0-C9D0-D02E-6E89E1EC1464}"/>
              </a:ext>
            </a:extLst>
          </p:cNvPr>
          <p:cNvSpPr>
            <a:spLocks noGrp="1"/>
          </p:cNvSpPr>
          <p:nvPr>
            <p:ph type="sldNum" sz="quarter" idx="12"/>
          </p:nvPr>
        </p:nvSpPr>
        <p:spPr/>
        <p:txBody>
          <a:bodyPr/>
          <a:lstStyle/>
          <a:p>
            <a:fld id="{735FCF33-A321-0F49-A25D-3943EB967B5D}" type="slidenum">
              <a:rPr lang="en-US" smtClean="0"/>
              <a:t>16</a:t>
            </a:fld>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FCCD94D5-836F-4908-A16B-EE756211E4C8}"/>
              </a:ext>
            </a:extLst>
          </p:cNvPr>
          <p:cNvSpPr>
            <a:spLocks noGrp="1"/>
          </p:cNvSpPr>
          <p:nvPr>
            <p:ph type="title"/>
          </p:nvPr>
        </p:nvSpPr>
        <p:spPr/>
        <p:txBody>
          <a:bodyPr/>
          <a:lstStyle/>
          <a:p>
            <a:r>
              <a:rPr lang="en-US" altLang="en-US" dirty="0"/>
              <a:t>Anti-dsDNA</a:t>
            </a:r>
          </a:p>
        </p:txBody>
      </p:sp>
      <p:sp>
        <p:nvSpPr>
          <p:cNvPr id="25603" name="Content Placeholder 2">
            <a:extLst>
              <a:ext uri="{FF2B5EF4-FFF2-40B4-BE49-F238E27FC236}">
                <a16:creationId xmlns:a16="http://schemas.microsoft.com/office/drawing/2014/main" id="{5BA3B0D4-2ECE-E916-730F-8EB9D08E0863}"/>
              </a:ext>
            </a:extLst>
          </p:cNvPr>
          <p:cNvSpPr>
            <a:spLocks noGrp="1"/>
          </p:cNvSpPr>
          <p:nvPr>
            <p:ph idx="1"/>
          </p:nvPr>
        </p:nvSpPr>
        <p:spPr>
          <a:xfrm>
            <a:off x="754380" y="1839074"/>
            <a:ext cx="10744200" cy="4337889"/>
          </a:xfrm>
        </p:spPr>
        <p:txBody>
          <a:bodyPr>
            <a:normAutofit/>
          </a:bodyPr>
          <a:lstStyle/>
          <a:p>
            <a:pPr algn="just"/>
            <a:r>
              <a:rPr lang="en-MY" altLang="en-US" sz="3200" dirty="0"/>
              <a:t>Anti-dsDNA antibodies react against antigenic determining factors present in the DNA. </a:t>
            </a:r>
          </a:p>
          <a:p>
            <a:pPr algn="just"/>
            <a:r>
              <a:rPr lang="en-MY" altLang="en-US" sz="3200" dirty="0"/>
              <a:t>It is highly specific for the diagnosis of SLE with ≥90% specificity.</a:t>
            </a:r>
            <a:r>
              <a:rPr lang="en-MY" altLang="en-US" sz="3200" baseline="30000" dirty="0"/>
              <a:t>23 - 24</a:t>
            </a:r>
            <a:endParaRPr lang="en-MY" altLang="en-US" sz="3200" dirty="0"/>
          </a:p>
          <a:p>
            <a:pPr algn="just"/>
            <a:r>
              <a:rPr lang="en-MY" altLang="en-US" sz="3200" dirty="0"/>
              <a:t>Anti-dsDNA antibodies are identified in 60 -80% of SLE patients and only &lt;2.5% in healthy controls.</a:t>
            </a:r>
            <a:r>
              <a:rPr lang="en-MY" altLang="en-US" sz="3200" baseline="30000" dirty="0"/>
              <a:t>24</a:t>
            </a:r>
            <a:endParaRPr lang="en-US" altLang="en-US" sz="3200" dirty="0"/>
          </a:p>
          <a:p>
            <a:endParaRPr lang="en-US" altLang="en-US" sz="3200" dirty="0"/>
          </a:p>
        </p:txBody>
      </p:sp>
      <p:sp>
        <p:nvSpPr>
          <p:cNvPr id="2" name="Content Placeholder 2">
            <a:extLst>
              <a:ext uri="{FF2B5EF4-FFF2-40B4-BE49-F238E27FC236}">
                <a16:creationId xmlns:a16="http://schemas.microsoft.com/office/drawing/2014/main" id="{C1ECC708-077B-DCC8-732E-F4939AAB8CF7}"/>
              </a:ext>
            </a:extLst>
          </p:cNvPr>
          <p:cNvSpPr txBox="1">
            <a:spLocks/>
          </p:cNvSpPr>
          <p:nvPr/>
        </p:nvSpPr>
        <p:spPr>
          <a:xfrm>
            <a:off x="1000960" y="5870605"/>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24. </a:t>
            </a:r>
            <a:r>
              <a:rPr lang="en-US" altLang="en-US" sz="1400" dirty="0" err="1"/>
              <a:t>Pisetsky</a:t>
            </a:r>
            <a:r>
              <a:rPr lang="en-US" altLang="en-US" sz="1400" dirty="0"/>
              <a:t> DS. Nat Rev </a:t>
            </a:r>
            <a:r>
              <a:rPr lang="en-US" altLang="en-US" sz="1400" dirty="0" err="1"/>
              <a:t>Rheumatol</a:t>
            </a:r>
            <a:r>
              <a:rPr lang="en-US" altLang="en-US" sz="1400" dirty="0"/>
              <a:t>. 2016;12(2):102-110.</a:t>
            </a:r>
            <a:endParaRPr lang="en-GB" altLang="en-US" sz="1400" dirty="0"/>
          </a:p>
        </p:txBody>
      </p:sp>
      <p:sp>
        <p:nvSpPr>
          <p:cNvPr id="5" name="Slide Number Placeholder 4">
            <a:extLst>
              <a:ext uri="{FF2B5EF4-FFF2-40B4-BE49-F238E27FC236}">
                <a16:creationId xmlns:a16="http://schemas.microsoft.com/office/drawing/2014/main" id="{0B86E890-4451-0C53-A197-CC7B41D6BD4E}"/>
              </a:ext>
            </a:extLst>
          </p:cNvPr>
          <p:cNvSpPr>
            <a:spLocks noGrp="1"/>
          </p:cNvSpPr>
          <p:nvPr>
            <p:ph type="sldNum" sz="quarter" idx="12"/>
          </p:nvPr>
        </p:nvSpPr>
        <p:spPr/>
        <p:txBody>
          <a:bodyPr/>
          <a:lstStyle/>
          <a:p>
            <a:fld id="{735FCF33-A321-0F49-A25D-3943EB967B5D}" type="slidenum">
              <a:rPr lang="en-US" smtClean="0"/>
              <a:t>17</a:t>
            </a:fld>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1BAC8-970C-462D-8DB6-451B3CF426C2}"/>
              </a:ext>
            </a:extLst>
          </p:cNvPr>
          <p:cNvSpPr>
            <a:spLocks noGrp="1"/>
          </p:cNvSpPr>
          <p:nvPr>
            <p:ph type="title"/>
          </p:nvPr>
        </p:nvSpPr>
        <p:spPr/>
        <p:txBody>
          <a:bodyPr/>
          <a:lstStyle/>
          <a:p>
            <a:r>
              <a:rPr lang="en-MY" dirty="0"/>
              <a:t>Ds-DNA IF</a:t>
            </a:r>
          </a:p>
        </p:txBody>
      </p:sp>
      <p:sp>
        <p:nvSpPr>
          <p:cNvPr id="3" name="Content Placeholder 2">
            <a:extLst>
              <a:ext uri="{FF2B5EF4-FFF2-40B4-BE49-F238E27FC236}">
                <a16:creationId xmlns:a16="http://schemas.microsoft.com/office/drawing/2014/main" id="{1DFA23F2-D23F-4219-9657-99263B21A36A}"/>
              </a:ext>
            </a:extLst>
          </p:cNvPr>
          <p:cNvSpPr>
            <a:spLocks noGrp="1"/>
          </p:cNvSpPr>
          <p:nvPr>
            <p:ph idx="1"/>
          </p:nvPr>
        </p:nvSpPr>
        <p:spPr>
          <a:xfrm>
            <a:off x="754380" y="2062163"/>
            <a:ext cx="4774883" cy="4114800"/>
          </a:xfrm>
        </p:spPr>
        <p:txBody>
          <a:bodyPr/>
          <a:lstStyle/>
          <a:p>
            <a:r>
              <a:rPr lang="en-MY" dirty="0"/>
              <a:t>dsDNA -  </a:t>
            </a:r>
            <a:r>
              <a:rPr lang="en-US" altLang="en-US" sz="2400" dirty="0">
                <a:latin typeface="Comic Sans MS" panose="030F0702030302020204" pitchFamily="66" charset="0"/>
              </a:rPr>
              <a:t>Kinetoplast </a:t>
            </a:r>
            <a:r>
              <a:rPr lang="en-US" altLang="en-US" sz="2400" dirty="0" err="1">
                <a:latin typeface="Comic Sans MS" panose="030F0702030302020204" pitchFamily="66" charset="0"/>
              </a:rPr>
              <a:t>crithidia</a:t>
            </a:r>
            <a:r>
              <a:rPr lang="en-US" altLang="en-US" sz="2400" dirty="0">
                <a:latin typeface="Comic Sans MS" panose="030F0702030302020204" pitchFamily="66" charset="0"/>
              </a:rPr>
              <a:t> </a:t>
            </a:r>
            <a:r>
              <a:rPr lang="en-US" altLang="en-US" sz="2400" dirty="0" err="1">
                <a:latin typeface="Comic Sans MS" panose="030F0702030302020204" pitchFamily="66" charset="0"/>
              </a:rPr>
              <a:t>luciliae</a:t>
            </a:r>
            <a:r>
              <a:rPr lang="en-US" altLang="en-US" sz="2400" dirty="0">
                <a:latin typeface="Comic Sans MS" panose="030F0702030302020204" pitchFamily="66" charset="0"/>
              </a:rPr>
              <a:t> composed of ds-DNA </a:t>
            </a:r>
          </a:p>
          <a:p>
            <a:endParaRPr lang="en-MY" dirty="0"/>
          </a:p>
        </p:txBody>
      </p:sp>
      <p:sp>
        <p:nvSpPr>
          <p:cNvPr id="4" name="Slide Number Placeholder 3">
            <a:extLst>
              <a:ext uri="{FF2B5EF4-FFF2-40B4-BE49-F238E27FC236}">
                <a16:creationId xmlns:a16="http://schemas.microsoft.com/office/drawing/2014/main" id="{E02DA9BD-861F-497A-8CD2-896F88BBFF55}"/>
              </a:ext>
            </a:extLst>
          </p:cNvPr>
          <p:cNvSpPr>
            <a:spLocks noGrp="1"/>
          </p:cNvSpPr>
          <p:nvPr>
            <p:ph type="sldNum" sz="quarter" idx="12"/>
          </p:nvPr>
        </p:nvSpPr>
        <p:spPr/>
        <p:txBody>
          <a:bodyPr/>
          <a:lstStyle/>
          <a:p>
            <a:fld id="{735FCF33-A321-0F49-A25D-3943EB967B5D}" type="slidenum">
              <a:rPr lang="en-US" smtClean="0"/>
              <a:t>18</a:t>
            </a:fld>
            <a:endParaRPr lang="en-US"/>
          </a:p>
        </p:txBody>
      </p:sp>
      <p:pic>
        <p:nvPicPr>
          <p:cNvPr id="5" name="Picture 5" descr="Image result for kinetoplast anti dsdna">
            <a:extLst>
              <a:ext uri="{FF2B5EF4-FFF2-40B4-BE49-F238E27FC236}">
                <a16:creationId xmlns:a16="http://schemas.microsoft.com/office/drawing/2014/main" id="{3163907D-35D4-4571-84EF-96F7B4AEDF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5223"/>
          <a:stretch>
            <a:fillRect/>
          </a:stretch>
        </p:blipFill>
        <p:spPr bwMode="auto">
          <a:xfrm>
            <a:off x="6662739" y="1783713"/>
            <a:ext cx="4598987" cy="4511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594391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75C443C9-111F-DB4A-F1EB-09700FB070FA}"/>
              </a:ext>
            </a:extLst>
          </p:cNvPr>
          <p:cNvSpPr>
            <a:spLocks noGrp="1"/>
          </p:cNvSpPr>
          <p:nvPr>
            <p:ph type="title"/>
          </p:nvPr>
        </p:nvSpPr>
        <p:spPr/>
        <p:txBody>
          <a:bodyPr/>
          <a:lstStyle/>
          <a:p>
            <a:r>
              <a:rPr lang="en-US" altLang="en-US" dirty="0"/>
              <a:t>Extractable Nuclear Antigen</a:t>
            </a:r>
          </a:p>
        </p:txBody>
      </p:sp>
      <p:sp>
        <p:nvSpPr>
          <p:cNvPr id="26627" name="Content Placeholder 2">
            <a:extLst>
              <a:ext uri="{FF2B5EF4-FFF2-40B4-BE49-F238E27FC236}">
                <a16:creationId xmlns:a16="http://schemas.microsoft.com/office/drawing/2014/main" id="{E1961468-C38D-AACC-FE83-EDC230C1348C}"/>
              </a:ext>
            </a:extLst>
          </p:cNvPr>
          <p:cNvSpPr>
            <a:spLocks noGrp="1"/>
          </p:cNvSpPr>
          <p:nvPr>
            <p:ph idx="1"/>
          </p:nvPr>
        </p:nvSpPr>
        <p:spPr>
          <a:xfrm>
            <a:off x="754380" y="1797978"/>
            <a:ext cx="10744200" cy="4378985"/>
          </a:xfrm>
        </p:spPr>
        <p:txBody>
          <a:bodyPr>
            <a:normAutofit/>
          </a:bodyPr>
          <a:lstStyle/>
          <a:p>
            <a:pPr algn="just"/>
            <a:r>
              <a:rPr lang="en-MY" altLang="en-US" sz="3200" dirty="0"/>
              <a:t>Autoantibodies to ENA are important diagnostic markers for several systemic autoimmune diseases including SLE. </a:t>
            </a:r>
          </a:p>
          <a:p>
            <a:pPr algn="just"/>
            <a:r>
              <a:rPr lang="en-MY" altLang="en-US" sz="3200" dirty="0"/>
              <a:t>Among ENA antibodies for SLE are anti-Smith (anti-</a:t>
            </a:r>
            <a:r>
              <a:rPr lang="en-MY" altLang="en-US" sz="3200" dirty="0" err="1"/>
              <a:t>Sm</a:t>
            </a:r>
            <a:r>
              <a:rPr lang="en-MY" altLang="en-US" sz="3200" dirty="0"/>
              <a:t>), anti-</a:t>
            </a:r>
            <a:r>
              <a:rPr lang="en-MY" altLang="en-US" sz="3200" dirty="0" err="1"/>
              <a:t>Sjögren's</a:t>
            </a:r>
            <a:r>
              <a:rPr lang="en-MY" altLang="en-US" sz="3200" dirty="0"/>
              <a:t>-syndrome-related antigen A (anti-SSA), anti-</a:t>
            </a:r>
            <a:r>
              <a:rPr lang="en-MY" altLang="en-US" sz="3200" dirty="0" err="1"/>
              <a:t>Sjögren</a:t>
            </a:r>
            <a:r>
              <a:rPr lang="en-MY" altLang="en-US" sz="3200" dirty="0"/>
              <a:t>-syndrome-related antigen B (anti-SSB) and antibodies to ribonucleoprotein (anti-RNP).</a:t>
            </a:r>
            <a:endParaRPr lang="en-US" altLang="en-US" sz="3200" dirty="0"/>
          </a:p>
          <a:p>
            <a:endParaRPr lang="en-US" altLang="en-US" sz="3200" dirty="0"/>
          </a:p>
        </p:txBody>
      </p:sp>
      <p:sp>
        <p:nvSpPr>
          <p:cNvPr id="2" name="Slide Number Placeholder 1">
            <a:extLst>
              <a:ext uri="{FF2B5EF4-FFF2-40B4-BE49-F238E27FC236}">
                <a16:creationId xmlns:a16="http://schemas.microsoft.com/office/drawing/2014/main" id="{2667D83D-66B3-0D55-7F58-1BE0E5A1A8FB}"/>
              </a:ext>
            </a:extLst>
          </p:cNvPr>
          <p:cNvSpPr>
            <a:spLocks noGrp="1"/>
          </p:cNvSpPr>
          <p:nvPr>
            <p:ph type="sldNum" sz="quarter" idx="12"/>
          </p:nvPr>
        </p:nvSpPr>
        <p:spPr/>
        <p:txBody>
          <a:bodyPr/>
          <a:lstStyle/>
          <a:p>
            <a:fld id="{735FCF33-A321-0F49-A25D-3943EB967B5D}" type="slidenum">
              <a:rPr lang="en-US" smtClean="0"/>
              <a:t>19</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0B317-523B-2D01-AEAD-59D38C503E86}"/>
              </a:ext>
            </a:extLst>
          </p:cNvPr>
          <p:cNvSpPr>
            <a:spLocks noGrp="1"/>
          </p:cNvSpPr>
          <p:nvPr>
            <p:ph type="title"/>
          </p:nvPr>
        </p:nvSpPr>
        <p:spPr/>
        <p:txBody>
          <a:bodyPr/>
          <a:lstStyle/>
          <a:p>
            <a:r>
              <a:rPr lang="en-MY" dirty="0"/>
              <a:t>Learning Objective</a:t>
            </a:r>
            <a:endParaRPr lang="en-GB" dirty="0"/>
          </a:p>
        </p:txBody>
      </p:sp>
      <p:sp>
        <p:nvSpPr>
          <p:cNvPr id="3" name="Content Placeholder 2">
            <a:extLst>
              <a:ext uri="{FF2B5EF4-FFF2-40B4-BE49-F238E27FC236}">
                <a16:creationId xmlns:a16="http://schemas.microsoft.com/office/drawing/2014/main" id="{F58F4A68-1A89-10EB-C94D-E03500551417}"/>
              </a:ext>
            </a:extLst>
          </p:cNvPr>
          <p:cNvSpPr>
            <a:spLocks noGrp="1"/>
          </p:cNvSpPr>
          <p:nvPr>
            <p:ph idx="1"/>
          </p:nvPr>
        </p:nvSpPr>
        <p:spPr/>
        <p:txBody>
          <a:bodyPr/>
          <a:lstStyle/>
          <a:p>
            <a:pPr algn="just"/>
            <a:r>
              <a:rPr lang="en-GB" dirty="0"/>
              <a:t>To learn about the laboratory tests commonly used in the investigation of SLE</a:t>
            </a:r>
          </a:p>
          <a:p>
            <a:pPr marL="0" indent="0" algn="just">
              <a:buNone/>
            </a:pPr>
            <a:endParaRPr lang="en-GB" sz="700" dirty="0"/>
          </a:p>
          <a:p>
            <a:pPr algn="just"/>
            <a:r>
              <a:rPr lang="en-GB" dirty="0"/>
              <a:t>To identify the key laboratory tests used, e.g. antinuclear antibodies (ANA), complement levels, specific autoantibodies (e.g. anti-dsDNA, anti-Smith) and others</a:t>
            </a:r>
          </a:p>
          <a:p>
            <a:pPr marL="0" indent="0" algn="just">
              <a:buNone/>
            </a:pPr>
            <a:endParaRPr lang="en-GB" sz="700" dirty="0"/>
          </a:p>
          <a:p>
            <a:pPr algn="just"/>
            <a:r>
              <a:rPr lang="en-GB" dirty="0"/>
              <a:t>To understand the tests that should be sent at diagnosis of SLE</a:t>
            </a:r>
          </a:p>
          <a:p>
            <a:pPr marL="0" indent="0" algn="just">
              <a:buNone/>
            </a:pPr>
            <a:endParaRPr lang="en-GB" sz="700" dirty="0"/>
          </a:p>
          <a:p>
            <a:pPr algn="just"/>
            <a:r>
              <a:rPr lang="en-GB" dirty="0"/>
              <a:t>To be able to apply knowledge of investigative approaches to effectively evaluate and monitor patients suspected of or diagnosed with SLE</a:t>
            </a:r>
          </a:p>
        </p:txBody>
      </p:sp>
      <p:sp>
        <p:nvSpPr>
          <p:cNvPr id="5" name="Slide Number Placeholder 4">
            <a:extLst>
              <a:ext uri="{FF2B5EF4-FFF2-40B4-BE49-F238E27FC236}">
                <a16:creationId xmlns:a16="http://schemas.microsoft.com/office/drawing/2014/main" id="{2082E16F-29DA-19AC-6280-1DA48B857BFA}"/>
              </a:ext>
            </a:extLst>
          </p:cNvPr>
          <p:cNvSpPr>
            <a:spLocks noGrp="1"/>
          </p:cNvSpPr>
          <p:nvPr>
            <p:ph type="sldNum" sz="quarter" idx="12"/>
          </p:nvPr>
        </p:nvSpPr>
        <p:spPr/>
        <p:txBody>
          <a:bodyPr/>
          <a:lstStyle/>
          <a:p>
            <a:fld id="{735FCF33-A321-0F49-A25D-3943EB967B5D}" type="slidenum">
              <a:rPr lang="en-US" smtClean="0"/>
              <a:t>2</a:t>
            </a:fld>
            <a:endParaRPr lang="en-US"/>
          </a:p>
        </p:txBody>
      </p:sp>
    </p:spTree>
    <p:extLst>
      <p:ext uri="{BB962C8B-B14F-4D97-AF65-F5344CB8AC3E}">
        <p14:creationId xmlns:p14="http://schemas.microsoft.com/office/powerpoint/2010/main" val="117695398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DA8E6C-BBCE-4D30-B7B5-C03097239E79}"/>
              </a:ext>
            </a:extLst>
          </p:cNvPr>
          <p:cNvSpPr>
            <a:spLocks noGrp="1"/>
          </p:cNvSpPr>
          <p:nvPr>
            <p:ph type="title"/>
          </p:nvPr>
        </p:nvSpPr>
        <p:spPr/>
        <p:txBody>
          <a:bodyPr/>
          <a:lstStyle/>
          <a:p>
            <a:r>
              <a:rPr lang="en-MY" dirty="0"/>
              <a:t>ENA Immunoblot</a:t>
            </a:r>
          </a:p>
        </p:txBody>
      </p:sp>
      <p:sp>
        <p:nvSpPr>
          <p:cNvPr id="3" name="Content Placeholder 2">
            <a:extLst>
              <a:ext uri="{FF2B5EF4-FFF2-40B4-BE49-F238E27FC236}">
                <a16:creationId xmlns:a16="http://schemas.microsoft.com/office/drawing/2014/main" id="{7601F94A-A225-4160-A4F6-4A606B32F13A}"/>
              </a:ext>
            </a:extLst>
          </p:cNvPr>
          <p:cNvSpPr>
            <a:spLocks noGrp="1"/>
          </p:cNvSpPr>
          <p:nvPr>
            <p:ph idx="1"/>
          </p:nvPr>
        </p:nvSpPr>
        <p:spPr/>
        <p:txBody>
          <a:bodyPr/>
          <a:lstStyle/>
          <a:p>
            <a:endParaRPr lang="en-MY"/>
          </a:p>
        </p:txBody>
      </p:sp>
      <p:sp>
        <p:nvSpPr>
          <p:cNvPr id="4" name="Slide Number Placeholder 3">
            <a:extLst>
              <a:ext uri="{FF2B5EF4-FFF2-40B4-BE49-F238E27FC236}">
                <a16:creationId xmlns:a16="http://schemas.microsoft.com/office/drawing/2014/main" id="{72E54E21-3787-4289-9050-1D7417483968}"/>
              </a:ext>
            </a:extLst>
          </p:cNvPr>
          <p:cNvSpPr>
            <a:spLocks noGrp="1"/>
          </p:cNvSpPr>
          <p:nvPr>
            <p:ph type="sldNum" sz="quarter" idx="12"/>
          </p:nvPr>
        </p:nvSpPr>
        <p:spPr/>
        <p:txBody>
          <a:bodyPr/>
          <a:lstStyle/>
          <a:p>
            <a:fld id="{735FCF33-A321-0F49-A25D-3943EB967B5D}" type="slidenum">
              <a:rPr lang="en-US" smtClean="0"/>
              <a:t>20</a:t>
            </a:fld>
            <a:endParaRPr lang="en-US"/>
          </a:p>
        </p:txBody>
      </p:sp>
      <p:pic>
        <p:nvPicPr>
          <p:cNvPr id="5" name="Picture 4">
            <a:extLst>
              <a:ext uri="{FF2B5EF4-FFF2-40B4-BE49-F238E27FC236}">
                <a16:creationId xmlns:a16="http://schemas.microsoft.com/office/drawing/2014/main" id="{E65F04A5-D54D-4870-84DE-64E9C1E3DCDD}"/>
              </a:ext>
            </a:extLst>
          </p:cNvPr>
          <p:cNvPicPr>
            <a:picLocks noChangeAspect="1"/>
          </p:cNvPicPr>
          <p:nvPr/>
        </p:nvPicPr>
        <p:blipFill rotWithShape="1">
          <a:blip r:embed="rId2"/>
          <a:srcRect l="9750" t="27048" r="73516" b="22013"/>
          <a:stretch/>
        </p:blipFill>
        <p:spPr>
          <a:xfrm>
            <a:off x="4670583" y="1477416"/>
            <a:ext cx="2850833" cy="4878933"/>
          </a:xfrm>
          <a:prstGeom prst="rect">
            <a:avLst/>
          </a:prstGeom>
        </p:spPr>
      </p:pic>
    </p:spTree>
    <p:extLst>
      <p:ext uri="{BB962C8B-B14F-4D97-AF65-F5344CB8AC3E}">
        <p14:creationId xmlns:p14="http://schemas.microsoft.com/office/powerpoint/2010/main" val="3959089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8526E141-5943-A1FE-BA91-6A47672701B6}"/>
              </a:ext>
            </a:extLst>
          </p:cNvPr>
          <p:cNvSpPr>
            <a:spLocks noGrp="1"/>
          </p:cNvSpPr>
          <p:nvPr>
            <p:ph type="title"/>
          </p:nvPr>
        </p:nvSpPr>
        <p:spPr/>
        <p:txBody>
          <a:bodyPr/>
          <a:lstStyle/>
          <a:p>
            <a:r>
              <a:rPr lang="en-US" altLang="en-US" dirty="0"/>
              <a:t>Extractable Nuclear Antigen</a:t>
            </a:r>
            <a:r>
              <a:rPr lang="en-US" altLang="en-US" sz="3200" dirty="0"/>
              <a:t>-2</a:t>
            </a:r>
            <a:endParaRPr lang="en-US" altLang="en-US" dirty="0"/>
          </a:p>
        </p:txBody>
      </p:sp>
      <p:sp>
        <p:nvSpPr>
          <p:cNvPr id="27651" name="Content Placeholder 2">
            <a:extLst>
              <a:ext uri="{FF2B5EF4-FFF2-40B4-BE49-F238E27FC236}">
                <a16:creationId xmlns:a16="http://schemas.microsoft.com/office/drawing/2014/main" id="{152C92CD-A549-659F-2471-0D95CC1D871A}"/>
              </a:ext>
            </a:extLst>
          </p:cNvPr>
          <p:cNvSpPr>
            <a:spLocks noGrp="1"/>
          </p:cNvSpPr>
          <p:nvPr>
            <p:ph idx="1"/>
          </p:nvPr>
        </p:nvSpPr>
        <p:spPr>
          <a:xfrm>
            <a:off x="754380" y="1972638"/>
            <a:ext cx="10744200" cy="4204325"/>
          </a:xfrm>
        </p:spPr>
        <p:txBody>
          <a:bodyPr>
            <a:normAutofit/>
          </a:bodyPr>
          <a:lstStyle/>
          <a:p>
            <a:pPr algn="just">
              <a:buFont typeface="Arial" panose="020B0604020202020204" pitchFamily="34" charset="0"/>
              <a:buNone/>
            </a:pPr>
            <a:r>
              <a:rPr lang="en-MY" altLang="en-US" sz="3200" b="1" dirty="0"/>
              <a:t>Anti-Smith (anti-</a:t>
            </a:r>
            <a:r>
              <a:rPr lang="en-MY" altLang="en-US" sz="3200" b="1" dirty="0" err="1"/>
              <a:t>Sm</a:t>
            </a:r>
            <a:r>
              <a:rPr lang="en-MY" altLang="en-US" sz="3200" b="1" dirty="0"/>
              <a:t>) antibodies:</a:t>
            </a:r>
          </a:p>
          <a:p>
            <a:pPr algn="just"/>
            <a:r>
              <a:rPr lang="en-MY" altLang="en-US" sz="3200" dirty="0"/>
              <a:t>The detection of anti-</a:t>
            </a:r>
            <a:r>
              <a:rPr lang="en-MY" altLang="en-US" sz="3200" dirty="0" err="1"/>
              <a:t>Sm</a:t>
            </a:r>
            <a:r>
              <a:rPr lang="en-MY" altLang="en-US" sz="3200" dirty="0"/>
              <a:t> antibodies is very useful to confirm the diagnosis of SLE given that they are specific for this disease, they are never found in healthy individuals and they are rarely identified in patients with other rheumatic diseases.</a:t>
            </a:r>
            <a:r>
              <a:rPr lang="en-MY" altLang="en-US" sz="3200" baseline="30000" dirty="0"/>
              <a:t>21; 23</a:t>
            </a:r>
            <a:endParaRPr lang="en-US" altLang="en-US" sz="3200" dirty="0"/>
          </a:p>
          <a:p>
            <a:pPr algn="just"/>
            <a:endParaRPr lang="en-US" altLang="en-US" sz="3200" dirty="0"/>
          </a:p>
        </p:txBody>
      </p:sp>
      <p:sp>
        <p:nvSpPr>
          <p:cNvPr id="2" name="Slide Number Placeholder 1">
            <a:extLst>
              <a:ext uri="{FF2B5EF4-FFF2-40B4-BE49-F238E27FC236}">
                <a16:creationId xmlns:a16="http://schemas.microsoft.com/office/drawing/2014/main" id="{83D6F6A5-71EC-6DDC-870E-2D1C638570A4}"/>
              </a:ext>
            </a:extLst>
          </p:cNvPr>
          <p:cNvSpPr>
            <a:spLocks noGrp="1"/>
          </p:cNvSpPr>
          <p:nvPr>
            <p:ph type="sldNum" sz="quarter" idx="12"/>
          </p:nvPr>
        </p:nvSpPr>
        <p:spPr/>
        <p:txBody>
          <a:bodyPr/>
          <a:lstStyle/>
          <a:p>
            <a:fld id="{735FCF33-A321-0F49-A25D-3943EB967B5D}" type="slidenum">
              <a:rPr lang="en-US" smtClean="0"/>
              <a:t>21</a:t>
            </a:fld>
            <a:endParaRPr lang="en-US"/>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10364E22-8ED7-F74D-85E5-659C857C0517}"/>
              </a:ext>
            </a:extLst>
          </p:cNvPr>
          <p:cNvSpPr>
            <a:spLocks noGrp="1"/>
          </p:cNvSpPr>
          <p:nvPr>
            <p:ph type="title"/>
          </p:nvPr>
        </p:nvSpPr>
        <p:spPr/>
        <p:txBody>
          <a:bodyPr/>
          <a:lstStyle/>
          <a:p>
            <a:r>
              <a:rPr lang="en-US" altLang="en-US" dirty="0"/>
              <a:t>Extractable Nuclear Antigen</a:t>
            </a:r>
            <a:r>
              <a:rPr lang="en-US" altLang="en-US" sz="3200" dirty="0"/>
              <a:t>-3</a:t>
            </a:r>
            <a:endParaRPr lang="en-US" altLang="en-US" dirty="0"/>
          </a:p>
        </p:txBody>
      </p:sp>
      <p:sp>
        <p:nvSpPr>
          <p:cNvPr id="28675" name="Content Placeholder 2">
            <a:extLst>
              <a:ext uri="{FF2B5EF4-FFF2-40B4-BE49-F238E27FC236}">
                <a16:creationId xmlns:a16="http://schemas.microsoft.com/office/drawing/2014/main" id="{4BF24D91-3B9F-43B0-AE74-49C1C2313641}"/>
              </a:ext>
            </a:extLst>
          </p:cNvPr>
          <p:cNvSpPr>
            <a:spLocks noGrp="1"/>
          </p:cNvSpPr>
          <p:nvPr>
            <p:ph idx="1"/>
          </p:nvPr>
        </p:nvSpPr>
        <p:spPr>
          <a:xfrm>
            <a:off x="754380" y="1325880"/>
            <a:ext cx="10744200" cy="5066541"/>
          </a:xfrm>
        </p:spPr>
        <p:txBody>
          <a:bodyPr>
            <a:noAutofit/>
          </a:bodyPr>
          <a:lstStyle/>
          <a:p>
            <a:pPr algn="just">
              <a:buFont typeface="Arial" panose="020B0604020202020204" pitchFamily="34" charset="0"/>
              <a:buNone/>
            </a:pPr>
            <a:r>
              <a:rPr lang="en-MY" altLang="en-US" b="1" dirty="0"/>
              <a:t>Anti-SSA (anti-Ro) &amp; anti-SSB (anti-La) autoantibodies</a:t>
            </a:r>
          </a:p>
          <a:p>
            <a:pPr algn="just"/>
            <a:r>
              <a:rPr lang="en-MY" altLang="en-US" dirty="0"/>
              <a:t>Both have the highest prevalence in </a:t>
            </a:r>
            <a:r>
              <a:rPr lang="en-MY" altLang="en-US" dirty="0" err="1"/>
              <a:t>Sjögren’s</a:t>
            </a:r>
            <a:r>
              <a:rPr lang="en-MY" altLang="en-US" dirty="0"/>
              <a:t> syndrome where the presence of anti-Ro antibodies constitutes a classification criterion. </a:t>
            </a:r>
          </a:p>
          <a:p>
            <a:pPr algn="just"/>
            <a:r>
              <a:rPr lang="en-MY" altLang="en-US" dirty="0"/>
              <a:t>The prevalence of anti-Ro and anti-La antibodies in SLE patients is around 25 - 30% and 10 - 15% respectively.</a:t>
            </a:r>
            <a:r>
              <a:rPr lang="en-MY" altLang="en-US" baseline="30000" dirty="0"/>
              <a:t>25</a:t>
            </a:r>
            <a:endParaRPr lang="en-US" altLang="en-US" dirty="0"/>
          </a:p>
          <a:p>
            <a:pPr algn="just">
              <a:buFont typeface="Arial" panose="020B0604020202020204" pitchFamily="34" charset="0"/>
              <a:buNone/>
            </a:pPr>
            <a:endParaRPr lang="en-MY" altLang="en-US" b="1" dirty="0"/>
          </a:p>
          <a:p>
            <a:pPr algn="just">
              <a:buFont typeface="Arial" panose="020B0604020202020204" pitchFamily="34" charset="0"/>
              <a:buNone/>
            </a:pPr>
            <a:r>
              <a:rPr lang="en-MY" altLang="en-US" b="1" dirty="0"/>
              <a:t>Anti-RNP antibodies</a:t>
            </a:r>
          </a:p>
          <a:p>
            <a:pPr algn="just"/>
            <a:r>
              <a:rPr lang="en-MY" altLang="en-US" dirty="0"/>
              <a:t>Anti-RNP are antibodies against small ribonucleic acid (RNA) component of nuclear riboproteins and have structural similarities with anti-</a:t>
            </a:r>
            <a:r>
              <a:rPr lang="en-MY" altLang="en-US" dirty="0" err="1"/>
              <a:t>Sm</a:t>
            </a:r>
            <a:r>
              <a:rPr lang="en-MY" altLang="en-US" dirty="0"/>
              <a:t> antibodies. They are present in 25 - 40% of SLE patients.</a:t>
            </a:r>
            <a:r>
              <a:rPr lang="en-MY" altLang="en-US" baseline="30000" dirty="0"/>
              <a:t>25</a:t>
            </a:r>
            <a:endParaRPr lang="en-US" altLang="en-US" dirty="0"/>
          </a:p>
        </p:txBody>
      </p:sp>
      <p:sp>
        <p:nvSpPr>
          <p:cNvPr id="2" name="Content Placeholder 2">
            <a:extLst>
              <a:ext uri="{FF2B5EF4-FFF2-40B4-BE49-F238E27FC236}">
                <a16:creationId xmlns:a16="http://schemas.microsoft.com/office/drawing/2014/main" id="{C9A0D8AE-8AEF-523F-100E-66FA80123060}"/>
              </a:ext>
            </a:extLst>
          </p:cNvPr>
          <p:cNvSpPr txBox="1">
            <a:spLocks/>
          </p:cNvSpPr>
          <p:nvPr/>
        </p:nvSpPr>
        <p:spPr>
          <a:xfrm>
            <a:off x="1000960" y="6055537"/>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25. </a:t>
            </a:r>
            <a:r>
              <a:rPr lang="en-US" altLang="en-US" sz="1400" dirty="0" err="1"/>
              <a:t>Irure</a:t>
            </a:r>
            <a:r>
              <a:rPr lang="en-US" altLang="en-US" sz="1400" dirty="0"/>
              <a:t>-Ventura J, et al. J </a:t>
            </a:r>
            <a:r>
              <a:rPr lang="en-US" altLang="en-US" sz="1400" dirty="0" err="1"/>
              <a:t>Transl</a:t>
            </a:r>
            <a:r>
              <a:rPr lang="en-US" altLang="en-US" sz="1400" dirty="0"/>
              <a:t> </a:t>
            </a:r>
            <a:r>
              <a:rPr lang="en-US" altLang="en-US" sz="1400" dirty="0" err="1"/>
              <a:t>Autoimmun</a:t>
            </a:r>
            <a:r>
              <a:rPr lang="en-US" altLang="en-US" sz="1400" dirty="0"/>
              <a:t>. 2022;5:100143.</a:t>
            </a:r>
            <a:endParaRPr lang="en-GB" altLang="en-US" sz="1400" dirty="0"/>
          </a:p>
        </p:txBody>
      </p:sp>
      <p:sp>
        <p:nvSpPr>
          <p:cNvPr id="5" name="Slide Number Placeholder 4">
            <a:extLst>
              <a:ext uri="{FF2B5EF4-FFF2-40B4-BE49-F238E27FC236}">
                <a16:creationId xmlns:a16="http://schemas.microsoft.com/office/drawing/2014/main" id="{FBBEF9A4-7EBB-3E32-32B0-6EF29176A54A}"/>
              </a:ext>
            </a:extLst>
          </p:cNvPr>
          <p:cNvSpPr>
            <a:spLocks noGrp="1"/>
          </p:cNvSpPr>
          <p:nvPr>
            <p:ph type="sldNum" sz="quarter" idx="12"/>
          </p:nvPr>
        </p:nvSpPr>
        <p:spPr/>
        <p:txBody>
          <a:bodyPr/>
          <a:lstStyle/>
          <a:p>
            <a:fld id="{735FCF33-A321-0F49-A25D-3943EB967B5D}" type="slidenum">
              <a:rPr lang="en-US" smtClean="0"/>
              <a:t>22</a:t>
            </a:fld>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B43BB7B1-2377-859F-E24A-B0C4CB3C5F91}"/>
              </a:ext>
            </a:extLst>
          </p:cNvPr>
          <p:cNvSpPr>
            <a:spLocks noGrp="1"/>
          </p:cNvSpPr>
          <p:nvPr>
            <p:ph type="title"/>
          </p:nvPr>
        </p:nvSpPr>
        <p:spPr/>
        <p:txBody>
          <a:bodyPr/>
          <a:lstStyle/>
          <a:p>
            <a:r>
              <a:rPr lang="en-US" altLang="en-US" dirty="0"/>
              <a:t>Extractable Nuclear Antigen</a:t>
            </a:r>
            <a:r>
              <a:rPr lang="en-US" altLang="en-US" sz="3200" dirty="0"/>
              <a:t>-4</a:t>
            </a:r>
            <a:endParaRPr lang="en-US" altLang="en-US" dirty="0"/>
          </a:p>
        </p:txBody>
      </p:sp>
      <p:sp>
        <p:nvSpPr>
          <p:cNvPr id="29699" name="Content Placeholder 2">
            <a:extLst>
              <a:ext uri="{FF2B5EF4-FFF2-40B4-BE49-F238E27FC236}">
                <a16:creationId xmlns:a16="http://schemas.microsoft.com/office/drawing/2014/main" id="{EFC8D733-181F-6723-1D00-BDD09CAC1900}"/>
              </a:ext>
            </a:extLst>
          </p:cNvPr>
          <p:cNvSpPr>
            <a:spLocks noGrp="1"/>
          </p:cNvSpPr>
          <p:nvPr>
            <p:ph idx="1"/>
          </p:nvPr>
        </p:nvSpPr>
        <p:spPr>
          <a:xfrm>
            <a:off x="754380" y="1910993"/>
            <a:ext cx="10744200" cy="4265970"/>
          </a:xfrm>
        </p:spPr>
        <p:txBody>
          <a:bodyPr>
            <a:normAutofit/>
          </a:bodyPr>
          <a:lstStyle/>
          <a:p>
            <a:pPr algn="just"/>
            <a:r>
              <a:rPr lang="en-MY" altLang="en-US" sz="3200" b="1" dirty="0"/>
              <a:t>Anti-SSA/SSB and anti-RNP antibodies </a:t>
            </a:r>
            <a:r>
              <a:rPr lang="en-MY" altLang="en-US" sz="3200" dirty="0"/>
              <a:t>are </a:t>
            </a:r>
            <a:r>
              <a:rPr lang="en-MY" altLang="en-US" sz="3200" b="1" dirty="0"/>
              <a:t>less-specific markers </a:t>
            </a:r>
            <a:r>
              <a:rPr lang="en-MY" altLang="en-US" sz="3200" dirty="0"/>
              <a:t>of SLE as they are found in other autoimmune rheumatic disorders as well as SLE.</a:t>
            </a:r>
            <a:r>
              <a:rPr lang="en-MY" altLang="en-US" sz="3200" baseline="30000" dirty="0"/>
              <a:t>21; 23</a:t>
            </a:r>
            <a:endParaRPr lang="en-MY" altLang="en-US" sz="3200" dirty="0"/>
          </a:p>
          <a:p>
            <a:pPr algn="just"/>
            <a:r>
              <a:rPr lang="en-MY" altLang="en-US" sz="3200" dirty="0"/>
              <a:t>However, these antibodies were associated with </a:t>
            </a:r>
            <a:r>
              <a:rPr lang="en-MY" altLang="en-US" sz="3200" b="1" dirty="0"/>
              <a:t>pulmonary arterial hypertension </a:t>
            </a:r>
            <a:r>
              <a:rPr lang="en-MY" altLang="en-US" sz="3200" dirty="0"/>
              <a:t>in a case-control study on patients with SLE.</a:t>
            </a:r>
            <a:r>
              <a:rPr lang="en-MY" altLang="en-US" sz="3200" baseline="30000" dirty="0"/>
              <a:t>26</a:t>
            </a:r>
            <a:endParaRPr lang="en-US" altLang="en-US" sz="3200" dirty="0"/>
          </a:p>
          <a:p>
            <a:endParaRPr lang="en-US" altLang="en-US" sz="3200" dirty="0"/>
          </a:p>
        </p:txBody>
      </p:sp>
      <p:sp>
        <p:nvSpPr>
          <p:cNvPr id="2" name="Content Placeholder 2">
            <a:extLst>
              <a:ext uri="{FF2B5EF4-FFF2-40B4-BE49-F238E27FC236}">
                <a16:creationId xmlns:a16="http://schemas.microsoft.com/office/drawing/2014/main" id="{F7B5CCC4-F8FF-08DF-67EF-FA6AE05A1704}"/>
              </a:ext>
            </a:extLst>
          </p:cNvPr>
          <p:cNvSpPr txBox="1">
            <a:spLocks/>
          </p:cNvSpPr>
          <p:nvPr/>
        </p:nvSpPr>
        <p:spPr>
          <a:xfrm>
            <a:off x="940000" y="5582925"/>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26. Huang C, et al. Medicine (Baltimore). 2016;95(10):e2761.</a:t>
            </a:r>
            <a:endParaRPr lang="en-GB" altLang="en-US" sz="1400" dirty="0"/>
          </a:p>
        </p:txBody>
      </p:sp>
      <p:sp>
        <p:nvSpPr>
          <p:cNvPr id="5" name="Slide Number Placeholder 4">
            <a:extLst>
              <a:ext uri="{FF2B5EF4-FFF2-40B4-BE49-F238E27FC236}">
                <a16:creationId xmlns:a16="http://schemas.microsoft.com/office/drawing/2014/main" id="{DDF2B595-77F9-4C26-49C8-1911C2EB68C9}"/>
              </a:ext>
            </a:extLst>
          </p:cNvPr>
          <p:cNvSpPr>
            <a:spLocks noGrp="1"/>
          </p:cNvSpPr>
          <p:nvPr>
            <p:ph type="sldNum" sz="quarter" idx="12"/>
          </p:nvPr>
        </p:nvSpPr>
        <p:spPr/>
        <p:txBody>
          <a:bodyPr/>
          <a:lstStyle/>
          <a:p>
            <a:fld id="{735FCF33-A321-0F49-A25D-3943EB967B5D}" type="slidenum">
              <a:rPr lang="en-US" smtClean="0"/>
              <a:t>23</a:t>
            </a:fld>
            <a:endParaRPr 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1C942280-367D-2B2C-6CC3-13BF3D2042A4}"/>
              </a:ext>
            </a:extLst>
          </p:cNvPr>
          <p:cNvSpPr>
            <a:spLocks noGrp="1"/>
          </p:cNvSpPr>
          <p:nvPr>
            <p:ph type="title"/>
          </p:nvPr>
        </p:nvSpPr>
        <p:spPr/>
        <p:txBody>
          <a:bodyPr/>
          <a:lstStyle/>
          <a:p>
            <a:r>
              <a:rPr lang="en-US" altLang="en-US" dirty="0"/>
              <a:t>Antiphospholipid Antibodies</a:t>
            </a:r>
          </a:p>
        </p:txBody>
      </p:sp>
      <p:sp>
        <p:nvSpPr>
          <p:cNvPr id="30723" name="Content Placeholder 2">
            <a:extLst>
              <a:ext uri="{FF2B5EF4-FFF2-40B4-BE49-F238E27FC236}">
                <a16:creationId xmlns:a16="http://schemas.microsoft.com/office/drawing/2014/main" id="{927C3C7D-4516-E9F5-7A91-E2001F597DEA}"/>
              </a:ext>
            </a:extLst>
          </p:cNvPr>
          <p:cNvSpPr>
            <a:spLocks noGrp="1"/>
          </p:cNvSpPr>
          <p:nvPr>
            <p:ph idx="1"/>
          </p:nvPr>
        </p:nvSpPr>
        <p:spPr>
          <a:xfrm>
            <a:off x="754380" y="1839074"/>
            <a:ext cx="10744200" cy="4337889"/>
          </a:xfrm>
        </p:spPr>
        <p:txBody>
          <a:bodyPr>
            <a:normAutofit/>
          </a:bodyPr>
          <a:lstStyle/>
          <a:p>
            <a:pPr algn="just"/>
            <a:r>
              <a:rPr lang="en-MY" altLang="en-US" sz="3200" dirty="0" err="1"/>
              <a:t>aPL</a:t>
            </a:r>
            <a:r>
              <a:rPr lang="en-MY" altLang="en-US" sz="3200" dirty="0"/>
              <a:t> are autoantibodies directed against phospholipid-binding proteins. </a:t>
            </a:r>
          </a:p>
          <a:p>
            <a:pPr algn="just"/>
            <a:r>
              <a:rPr lang="en-MY" altLang="en-US" sz="3200" dirty="0"/>
              <a:t>The common clinical assays for </a:t>
            </a:r>
            <a:r>
              <a:rPr lang="en-MY" altLang="en-US" sz="3200" dirty="0" err="1"/>
              <a:t>aPL</a:t>
            </a:r>
            <a:r>
              <a:rPr lang="en-MY" altLang="en-US" sz="3200" dirty="0"/>
              <a:t> include lupus anticoagulant (LA) test and ELISA tests for </a:t>
            </a:r>
            <a:r>
              <a:rPr lang="en-MY" altLang="en-US" sz="3200" b="1" dirty="0"/>
              <a:t>anti-cardiolipin antibodies (</a:t>
            </a:r>
            <a:r>
              <a:rPr lang="en-MY" altLang="en-US" sz="3200" b="1" dirty="0" err="1"/>
              <a:t>aCL</a:t>
            </a:r>
            <a:r>
              <a:rPr lang="en-MY" altLang="en-US" sz="3200" b="1" dirty="0"/>
              <a:t>) and anti-beta-2-glycoprotein 1 (anti-β2GP1). </a:t>
            </a:r>
          </a:p>
          <a:p>
            <a:pPr algn="just"/>
            <a:r>
              <a:rPr lang="en-MY" altLang="en-US" sz="3200" dirty="0"/>
              <a:t>In SLE, </a:t>
            </a:r>
            <a:r>
              <a:rPr lang="en-MY" altLang="en-US" sz="3200" b="1" dirty="0"/>
              <a:t>30 - 40% </a:t>
            </a:r>
            <a:r>
              <a:rPr lang="en-MY" altLang="en-US" sz="3200" dirty="0"/>
              <a:t>of patients are positive for aPL.</a:t>
            </a:r>
            <a:r>
              <a:rPr lang="en-MY" altLang="en-US" sz="3200" baseline="30000" dirty="0"/>
              <a:t>27 - 28</a:t>
            </a:r>
            <a:endParaRPr lang="en-US" altLang="en-US" sz="3200" dirty="0"/>
          </a:p>
          <a:p>
            <a:pPr algn="just"/>
            <a:endParaRPr lang="en-US" altLang="en-US" sz="3200" dirty="0"/>
          </a:p>
        </p:txBody>
      </p:sp>
      <p:sp>
        <p:nvSpPr>
          <p:cNvPr id="2" name="Content Placeholder 2">
            <a:extLst>
              <a:ext uri="{FF2B5EF4-FFF2-40B4-BE49-F238E27FC236}">
                <a16:creationId xmlns:a16="http://schemas.microsoft.com/office/drawing/2014/main" id="{5F69312E-991C-9686-2318-C7BCD322AB32}"/>
              </a:ext>
            </a:extLst>
          </p:cNvPr>
          <p:cNvSpPr txBox="1">
            <a:spLocks/>
          </p:cNvSpPr>
          <p:nvPr/>
        </p:nvSpPr>
        <p:spPr>
          <a:xfrm>
            <a:off x="940000" y="5582925"/>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27. </a:t>
            </a:r>
            <a:r>
              <a:rPr lang="en-US" altLang="en-US" sz="1400" dirty="0" err="1"/>
              <a:t>Tarr</a:t>
            </a:r>
            <a:r>
              <a:rPr lang="en-US" altLang="en-US" sz="1400" dirty="0"/>
              <a:t> T, et al. Lupus. 2007;16(1):39-45.</a:t>
            </a:r>
          </a:p>
          <a:p>
            <a:pPr marL="0" indent="0" algn="just">
              <a:spcBef>
                <a:spcPts val="0"/>
              </a:spcBef>
              <a:buNone/>
            </a:pPr>
            <a:r>
              <a:rPr lang="en-US" altLang="en-US" sz="1400" dirty="0"/>
              <a:t>28. Petri M. J </a:t>
            </a:r>
            <a:r>
              <a:rPr lang="en-US" altLang="en-US" sz="1400" dirty="0" err="1"/>
              <a:t>Autoimmun</a:t>
            </a:r>
            <a:r>
              <a:rPr lang="en-US" altLang="en-US" sz="1400" dirty="0"/>
              <a:t>. 2000;15(2):145-151.</a:t>
            </a:r>
            <a:endParaRPr lang="en-GB" altLang="en-US" sz="1400" dirty="0"/>
          </a:p>
        </p:txBody>
      </p:sp>
      <p:sp>
        <p:nvSpPr>
          <p:cNvPr id="5" name="Slide Number Placeholder 4">
            <a:extLst>
              <a:ext uri="{FF2B5EF4-FFF2-40B4-BE49-F238E27FC236}">
                <a16:creationId xmlns:a16="http://schemas.microsoft.com/office/drawing/2014/main" id="{BDF6A171-4D05-5144-F05C-1E52CD10FB4C}"/>
              </a:ext>
            </a:extLst>
          </p:cNvPr>
          <p:cNvSpPr>
            <a:spLocks noGrp="1"/>
          </p:cNvSpPr>
          <p:nvPr>
            <p:ph type="sldNum" sz="quarter" idx="12"/>
          </p:nvPr>
        </p:nvSpPr>
        <p:spPr/>
        <p:txBody>
          <a:bodyPr/>
          <a:lstStyle/>
          <a:p>
            <a:fld id="{735FCF33-A321-0F49-A25D-3943EB967B5D}" type="slidenum">
              <a:rPr lang="en-US" smtClean="0"/>
              <a:t>24</a:t>
            </a:fld>
            <a:endParaRPr 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16A94FD2-D936-A4D9-F08D-B6D9ADA524B8}"/>
              </a:ext>
            </a:extLst>
          </p:cNvPr>
          <p:cNvSpPr>
            <a:spLocks noGrp="1"/>
          </p:cNvSpPr>
          <p:nvPr>
            <p:ph type="title"/>
          </p:nvPr>
        </p:nvSpPr>
        <p:spPr/>
        <p:txBody>
          <a:bodyPr/>
          <a:lstStyle/>
          <a:p>
            <a:r>
              <a:rPr lang="en-US" altLang="en-US" dirty="0"/>
              <a:t>Antiphospholipid Antibodies</a:t>
            </a:r>
            <a:r>
              <a:rPr lang="en-US" altLang="en-US" sz="3200" dirty="0"/>
              <a:t>-2</a:t>
            </a:r>
            <a:endParaRPr lang="en-US" altLang="en-US" dirty="0"/>
          </a:p>
        </p:txBody>
      </p:sp>
      <p:sp>
        <p:nvSpPr>
          <p:cNvPr id="31747" name="Content Placeholder 2">
            <a:extLst>
              <a:ext uri="{FF2B5EF4-FFF2-40B4-BE49-F238E27FC236}">
                <a16:creationId xmlns:a16="http://schemas.microsoft.com/office/drawing/2014/main" id="{04195C49-E331-6845-8516-DF0CAC2E2FEE}"/>
              </a:ext>
            </a:extLst>
          </p:cNvPr>
          <p:cNvSpPr>
            <a:spLocks noGrp="1"/>
          </p:cNvSpPr>
          <p:nvPr>
            <p:ph idx="1"/>
          </p:nvPr>
        </p:nvSpPr>
        <p:spPr>
          <a:xfrm>
            <a:off x="754380" y="1406180"/>
            <a:ext cx="10744200" cy="4668043"/>
          </a:xfrm>
        </p:spPr>
        <p:txBody>
          <a:bodyPr>
            <a:noAutofit/>
          </a:bodyPr>
          <a:lstStyle/>
          <a:p>
            <a:pPr algn="just"/>
            <a:r>
              <a:rPr lang="en-MY" altLang="en-US" sz="2400" dirty="0"/>
              <a:t>The presence of </a:t>
            </a:r>
            <a:r>
              <a:rPr lang="en-MY" altLang="en-US" sz="2400" dirty="0" err="1"/>
              <a:t>aPL</a:t>
            </a:r>
            <a:r>
              <a:rPr lang="en-MY" altLang="en-US" sz="2400" dirty="0"/>
              <a:t> with the inclusion of immunoglobulin A (IgA) </a:t>
            </a:r>
            <a:r>
              <a:rPr lang="en-MY" altLang="en-US" sz="2400" dirty="0" err="1"/>
              <a:t>aPL</a:t>
            </a:r>
            <a:r>
              <a:rPr lang="en-MY" altLang="en-US" sz="2400" dirty="0"/>
              <a:t> is included as an </a:t>
            </a:r>
            <a:r>
              <a:rPr lang="en-MY" altLang="en-US" sz="2400" b="1" dirty="0"/>
              <a:t>immunologic domain for classification of SLE</a:t>
            </a:r>
            <a:r>
              <a:rPr lang="en-MY" altLang="en-US" sz="2400" dirty="0"/>
              <a:t>. </a:t>
            </a:r>
          </a:p>
          <a:p>
            <a:pPr algn="just"/>
            <a:r>
              <a:rPr lang="en-MY" altLang="en-US" sz="2400" dirty="0"/>
              <a:t>The </a:t>
            </a:r>
            <a:r>
              <a:rPr lang="en-MY" altLang="en-US" sz="2400" dirty="0" err="1"/>
              <a:t>aPL</a:t>
            </a:r>
            <a:r>
              <a:rPr lang="en-MY" altLang="en-US" sz="2400" dirty="0"/>
              <a:t> includes:</a:t>
            </a:r>
            <a:r>
              <a:rPr lang="en-MY" altLang="en-US" sz="2400" baseline="30000" dirty="0"/>
              <a:t>23; 29</a:t>
            </a:r>
            <a:endParaRPr lang="en-US" altLang="en-US" sz="2400" dirty="0"/>
          </a:p>
          <a:p>
            <a:pPr lvl="1" algn="just"/>
            <a:r>
              <a:rPr lang="en-MY" altLang="en-US" b="1" dirty="0" err="1"/>
              <a:t>aCL</a:t>
            </a:r>
            <a:r>
              <a:rPr lang="en-MY" altLang="en-US" b="1" dirty="0"/>
              <a:t> antibodies </a:t>
            </a:r>
            <a:r>
              <a:rPr lang="en-MY" altLang="en-US" dirty="0"/>
              <a:t>[IgA, immunoglobulin G (IgG) or immunoglobulin M (IgM)] at medium or high titre </a:t>
            </a:r>
          </a:p>
          <a:p>
            <a:pPr lvl="1" algn="just">
              <a:buFont typeface="Arial" panose="020B0604020202020204" pitchFamily="34" charset="0"/>
              <a:buNone/>
            </a:pPr>
            <a:r>
              <a:rPr lang="en-MY" altLang="en-US" dirty="0"/>
              <a:t>   [&gt;40 A phospholipids (APL), G phospholipids (GPL) or M phospholipids (MPL) units, or &gt;99</a:t>
            </a:r>
            <a:r>
              <a:rPr lang="en-MY" altLang="en-US" baseline="30000" dirty="0"/>
              <a:t>th</a:t>
            </a:r>
            <a:r>
              <a:rPr lang="en-MY" altLang="en-US" dirty="0"/>
              <a:t> percentile]</a:t>
            </a:r>
            <a:endParaRPr lang="en-US" altLang="en-US" dirty="0"/>
          </a:p>
          <a:p>
            <a:pPr lvl="1" algn="just"/>
            <a:r>
              <a:rPr lang="en-MY" altLang="en-US" dirty="0"/>
              <a:t>positive anti-β2GP1 (IgA, IgG or IgM)</a:t>
            </a:r>
            <a:endParaRPr lang="en-US" altLang="en-US" dirty="0"/>
          </a:p>
          <a:p>
            <a:pPr lvl="1" algn="just"/>
            <a:r>
              <a:rPr lang="en-MY" altLang="en-US" dirty="0"/>
              <a:t>positive LA</a:t>
            </a:r>
            <a:endParaRPr lang="en-US" altLang="en-US" dirty="0"/>
          </a:p>
          <a:p>
            <a:pPr algn="just"/>
            <a:r>
              <a:rPr lang="en-MY" altLang="en-US" sz="2400" dirty="0"/>
              <a:t>In antiphospholipid antibody syndrome (APS), </a:t>
            </a:r>
            <a:r>
              <a:rPr lang="en-MY" altLang="en-US" sz="2400" b="1" dirty="0"/>
              <a:t>two tests with a minimum interval of 12 weeks</a:t>
            </a:r>
            <a:r>
              <a:rPr lang="en-MY" altLang="en-US" sz="2400" dirty="0"/>
              <a:t> are necessary in order to exclude short-term IgM antibodies following a vascular event or an infection.</a:t>
            </a:r>
            <a:r>
              <a:rPr lang="en-MY" altLang="en-US" sz="2400" baseline="30000" dirty="0"/>
              <a:t>30</a:t>
            </a:r>
            <a:endParaRPr lang="en-US" altLang="en-US" sz="2400" dirty="0"/>
          </a:p>
          <a:p>
            <a:pPr algn="just"/>
            <a:endParaRPr lang="en-US" altLang="en-US" sz="2400" dirty="0"/>
          </a:p>
        </p:txBody>
      </p:sp>
      <p:sp>
        <p:nvSpPr>
          <p:cNvPr id="2" name="Content Placeholder 2">
            <a:extLst>
              <a:ext uri="{FF2B5EF4-FFF2-40B4-BE49-F238E27FC236}">
                <a16:creationId xmlns:a16="http://schemas.microsoft.com/office/drawing/2014/main" id="{FF4883B6-7367-C888-5F10-AF071426D048}"/>
              </a:ext>
            </a:extLst>
          </p:cNvPr>
          <p:cNvSpPr txBox="1">
            <a:spLocks/>
          </p:cNvSpPr>
          <p:nvPr/>
        </p:nvSpPr>
        <p:spPr>
          <a:xfrm>
            <a:off x="940000" y="6024667"/>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29. Petri M, et al. Arthritis Rheum. 2012;64(8):2677-2686.</a:t>
            </a:r>
          </a:p>
          <a:p>
            <a:pPr marL="0" indent="0" algn="just">
              <a:spcBef>
                <a:spcPts val="0"/>
              </a:spcBef>
              <a:buNone/>
            </a:pPr>
            <a:r>
              <a:rPr lang="en-US" altLang="en-US" sz="1400" dirty="0"/>
              <a:t>30. </a:t>
            </a:r>
            <a:r>
              <a:rPr lang="en-US" altLang="en-US" sz="1400" dirty="0" err="1"/>
              <a:t>Miyakis</a:t>
            </a:r>
            <a:r>
              <a:rPr lang="en-US" altLang="en-US" sz="1400" dirty="0"/>
              <a:t> S, et al. J </a:t>
            </a:r>
            <a:r>
              <a:rPr lang="en-US" altLang="en-US" sz="1400" dirty="0" err="1"/>
              <a:t>Thromb</a:t>
            </a:r>
            <a:r>
              <a:rPr lang="en-US" altLang="en-US" sz="1400" dirty="0"/>
              <a:t> </a:t>
            </a:r>
            <a:r>
              <a:rPr lang="en-US" altLang="en-US" sz="1400" dirty="0" err="1"/>
              <a:t>Haemost</a:t>
            </a:r>
            <a:r>
              <a:rPr lang="en-US" altLang="en-US" sz="1400" dirty="0"/>
              <a:t>. 2006;4(2):295-306.</a:t>
            </a:r>
            <a:endParaRPr lang="en-GB" altLang="en-US" sz="1400" dirty="0"/>
          </a:p>
        </p:txBody>
      </p:sp>
      <p:sp>
        <p:nvSpPr>
          <p:cNvPr id="5" name="Slide Number Placeholder 4">
            <a:extLst>
              <a:ext uri="{FF2B5EF4-FFF2-40B4-BE49-F238E27FC236}">
                <a16:creationId xmlns:a16="http://schemas.microsoft.com/office/drawing/2014/main" id="{17A9DAA9-8357-E52B-5A9D-DD2755795C32}"/>
              </a:ext>
            </a:extLst>
          </p:cNvPr>
          <p:cNvSpPr>
            <a:spLocks noGrp="1"/>
          </p:cNvSpPr>
          <p:nvPr>
            <p:ph type="sldNum" sz="quarter" idx="12"/>
          </p:nvPr>
        </p:nvSpPr>
        <p:spPr/>
        <p:txBody>
          <a:bodyPr/>
          <a:lstStyle/>
          <a:p>
            <a:fld id="{735FCF33-A321-0F49-A25D-3943EB967B5D}" type="slidenum">
              <a:rPr lang="en-US" smtClean="0"/>
              <a:t>25</a:t>
            </a:fld>
            <a:endParaRPr 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BB3E95BA-3E8A-DC0F-EA93-42148048A54D}"/>
              </a:ext>
            </a:extLst>
          </p:cNvPr>
          <p:cNvSpPr>
            <a:spLocks noGrp="1"/>
          </p:cNvSpPr>
          <p:nvPr>
            <p:ph type="title"/>
          </p:nvPr>
        </p:nvSpPr>
        <p:spPr/>
        <p:txBody>
          <a:bodyPr/>
          <a:lstStyle/>
          <a:p>
            <a:r>
              <a:rPr lang="en-MY" altLang="en-US"/>
              <a:t>Complements</a:t>
            </a:r>
            <a:endParaRPr lang="en-US" altLang="en-US"/>
          </a:p>
        </p:txBody>
      </p:sp>
      <p:sp>
        <p:nvSpPr>
          <p:cNvPr id="22531" name="Content Placeholder 2">
            <a:extLst>
              <a:ext uri="{FF2B5EF4-FFF2-40B4-BE49-F238E27FC236}">
                <a16:creationId xmlns:a16="http://schemas.microsoft.com/office/drawing/2014/main" id="{90053409-EBC8-0C0B-759F-CBC3AFD6213C}"/>
              </a:ext>
            </a:extLst>
          </p:cNvPr>
          <p:cNvSpPr>
            <a:spLocks noGrp="1"/>
          </p:cNvSpPr>
          <p:nvPr>
            <p:ph idx="1"/>
          </p:nvPr>
        </p:nvSpPr>
        <p:spPr/>
        <p:txBody>
          <a:bodyPr>
            <a:normAutofit/>
          </a:bodyPr>
          <a:lstStyle/>
          <a:p>
            <a:pPr algn="just"/>
            <a:r>
              <a:rPr lang="en-MY" altLang="en-US" sz="3200" dirty="0"/>
              <a:t>Complement activation is a key event in the pathogenesis of tissue inflammation and injury in SLE patients where </a:t>
            </a:r>
            <a:r>
              <a:rPr lang="en-MY" altLang="en-US" sz="3200" b="1" dirty="0"/>
              <a:t>decreased levels of C3 and C4 </a:t>
            </a:r>
            <a:r>
              <a:rPr lang="en-MY" altLang="en-US" sz="3200" dirty="0"/>
              <a:t>are detected along with </a:t>
            </a:r>
            <a:r>
              <a:rPr lang="en-MY" altLang="en-US" sz="3200" b="1" dirty="0"/>
              <a:t>disease activity</a:t>
            </a:r>
            <a:r>
              <a:rPr lang="en-MY" altLang="en-US" sz="3200" dirty="0"/>
              <a:t>.</a:t>
            </a:r>
          </a:p>
          <a:p>
            <a:pPr algn="just"/>
            <a:r>
              <a:rPr lang="en-MY" altLang="en-US" sz="3200" dirty="0"/>
              <a:t>However, serum complement levels can be affected by various physiological conditions e.g. infections, traumatic damage or immunosuppressants, and not only in patients with autoimmune diseases but healthy individuals.</a:t>
            </a:r>
            <a:r>
              <a:rPr lang="en-MY" altLang="en-US" sz="3200" baseline="30000" dirty="0"/>
              <a:t>31 - 32</a:t>
            </a:r>
            <a:endParaRPr lang="en-US" altLang="en-US" sz="3200" baseline="30000" dirty="0"/>
          </a:p>
          <a:p>
            <a:pPr algn="just"/>
            <a:endParaRPr lang="en-US" altLang="en-US" sz="3200" dirty="0"/>
          </a:p>
        </p:txBody>
      </p:sp>
      <p:sp>
        <p:nvSpPr>
          <p:cNvPr id="2" name="Content Placeholder 2">
            <a:extLst>
              <a:ext uri="{FF2B5EF4-FFF2-40B4-BE49-F238E27FC236}">
                <a16:creationId xmlns:a16="http://schemas.microsoft.com/office/drawing/2014/main" id="{F3820FFF-D267-BB5D-DCA1-F72C24D0CE01}"/>
              </a:ext>
            </a:extLst>
          </p:cNvPr>
          <p:cNvSpPr txBox="1">
            <a:spLocks/>
          </p:cNvSpPr>
          <p:nvPr/>
        </p:nvSpPr>
        <p:spPr>
          <a:xfrm>
            <a:off x="1000960" y="5695947"/>
            <a:ext cx="10497620" cy="38299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31. Mannes M, et al. Semin </a:t>
            </a:r>
            <a:r>
              <a:rPr lang="en-US" altLang="en-US" sz="1400" dirty="0" err="1"/>
              <a:t>Immunopathol</a:t>
            </a:r>
            <a:r>
              <a:rPr lang="en-US" altLang="en-US" sz="1400" dirty="0"/>
              <a:t>. 2021;43(6):773-788.</a:t>
            </a:r>
          </a:p>
          <a:p>
            <a:pPr marL="0" indent="0" algn="just">
              <a:spcBef>
                <a:spcPts val="0"/>
              </a:spcBef>
              <a:buNone/>
            </a:pPr>
            <a:r>
              <a:rPr lang="en-US" altLang="en-US" sz="1400" dirty="0"/>
              <a:t>32. Lintner KE, et al. Front Immunol. 2016;7:36.</a:t>
            </a:r>
            <a:endParaRPr lang="en-GB" altLang="en-US" sz="1400" dirty="0"/>
          </a:p>
        </p:txBody>
      </p:sp>
      <p:sp>
        <p:nvSpPr>
          <p:cNvPr id="5" name="Slide Number Placeholder 4">
            <a:extLst>
              <a:ext uri="{FF2B5EF4-FFF2-40B4-BE49-F238E27FC236}">
                <a16:creationId xmlns:a16="http://schemas.microsoft.com/office/drawing/2014/main" id="{0AF07179-0365-1DB5-0A95-FB8AA1F4FA7C}"/>
              </a:ext>
            </a:extLst>
          </p:cNvPr>
          <p:cNvSpPr>
            <a:spLocks noGrp="1"/>
          </p:cNvSpPr>
          <p:nvPr>
            <p:ph type="sldNum" sz="quarter" idx="12"/>
          </p:nvPr>
        </p:nvSpPr>
        <p:spPr/>
        <p:txBody>
          <a:bodyPr/>
          <a:lstStyle/>
          <a:p>
            <a:fld id="{735FCF33-A321-0F49-A25D-3943EB967B5D}" type="slidenum">
              <a:rPr lang="en-US" smtClean="0"/>
              <a:t>26</a:t>
            </a:fld>
            <a:endParaRPr 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6766F4D-0E96-0728-6D4A-C88AF4AFCEDC}"/>
              </a:ext>
            </a:extLst>
          </p:cNvPr>
          <p:cNvSpPr>
            <a:spLocks noGrp="1"/>
          </p:cNvSpPr>
          <p:nvPr>
            <p:ph type="title"/>
          </p:nvPr>
        </p:nvSpPr>
        <p:spPr/>
        <p:txBody>
          <a:bodyPr/>
          <a:lstStyle/>
          <a:p>
            <a:pPr eaLnBrk="1" hangingPunct="1"/>
            <a:endParaRPr lang="en-US" altLang="en-US"/>
          </a:p>
        </p:txBody>
      </p:sp>
      <p:sp>
        <p:nvSpPr>
          <p:cNvPr id="15363" name="Content Placeholder 2">
            <a:extLst>
              <a:ext uri="{FF2B5EF4-FFF2-40B4-BE49-F238E27FC236}">
                <a16:creationId xmlns:a16="http://schemas.microsoft.com/office/drawing/2014/main" id="{BB53F559-89F6-3A5A-96CA-76BF1C866FFF}"/>
              </a:ext>
            </a:extLst>
          </p:cNvPr>
          <p:cNvSpPr>
            <a:spLocks noGrp="1"/>
          </p:cNvSpPr>
          <p:nvPr>
            <p:ph idx="1"/>
          </p:nvPr>
        </p:nvSpPr>
        <p:spPr/>
        <p:txBody>
          <a:bodyPr/>
          <a:lstStyle/>
          <a:p>
            <a:pPr eaLnBrk="1" hangingPunct="1"/>
            <a:endParaRPr lang="en-US" altLang="en-US"/>
          </a:p>
        </p:txBody>
      </p:sp>
      <p:pic>
        <p:nvPicPr>
          <p:cNvPr id="2" name="Picture 1">
            <a:extLst>
              <a:ext uri="{FF2B5EF4-FFF2-40B4-BE49-F238E27FC236}">
                <a16:creationId xmlns:a16="http://schemas.microsoft.com/office/drawing/2014/main" id="{E41D05E8-DAF3-9C77-700B-FF39C5D92C92}"/>
              </a:ext>
            </a:extLst>
          </p:cNvPr>
          <p:cNvPicPr>
            <a:picLocks noChangeAspect="1"/>
          </p:cNvPicPr>
          <p:nvPr/>
        </p:nvPicPr>
        <p:blipFill>
          <a:blip r:embed="rId3"/>
          <a:stretch>
            <a:fillRect/>
          </a:stretch>
        </p:blipFill>
        <p:spPr>
          <a:xfrm>
            <a:off x="996593" y="-14065"/>
            <a:ext cx="10129309" cy="6839202"/>
          </a:xfrm>
          <a:prstGeom prst="rect">
            <a:avLst/>
          </a:prstGeom>
        </p:spPr>
      </p:pic>
      <p:sp>
        <p:nvSpPr>
          <p:cNvPr id="4" name="Slide Number Placeholder 3">
            <a:extLst>
              <a:ext uri="{FF2B5EF4-FFF2-40B4-BE49-F238E27FC236}">
                <a16:creationId xmlns:a16="http://schemas.microsoft.com/office/drawing/2014/main" id="{8F961E99-91CC-7B91-09FA-88922EB57E37}"/>
              </a:ext>
            </a:extLst>
          </p:cNvPr>
          <p:cNvSpPr>
            <a:spLocks noGrp="1"/>
          </p:cNvSpPr>
          <p:nvPr>
            <p:ph type="sldNum" sz="quarter" idx="12"/>
          </p:nvPr>
        </p:nvSpPr>
        <p:spPr/>
        <p:txBody>
          <a:bodyPr/>
          <a:lstStyle/>
          <a:p>
            <a:fld id="{735FCF33-A321-0F49-A25D-3943EB967B5D}" type="slidenum">
              <a:rPr lang="en-US" smtClean="0"/>
              <a:t>27</a:t>
            </a:fld>
            <a:endParaRPr lang="en-US"/>
          </a:p>
        </p:txBody>
      </p:sp>
    </p:spTree>
    <p:extLst>
      <p:ext uri="{BB962C8B-B14F-4D97-AF65-F5344CB8AC3E}">
        <p14:creationId xmlns:p14="http://schemas.microsoft.com/office/powerpoint/2010/main" val="6413947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6766F4D-0E96-0728-6D4A-C88AF4AFCEDC}"/>
              </a:ext>
            </a:extLst>
          </p:cNvPr>
          <p:cNvSpPr>
            <a:spLocks noGrp="1"/>
          </p:cNvSpPr>
          <p:nvPr>
            <p:ph type="title"/>
          </p:nvPr>
        </p:nvSpPr>
        <p:spPr/>
        <p:txBody>
          <a:bodyPr/>
          <a:lstStyle/>
          <a:p>
            <a:pPr eaLnBrk="1" hangingPunct="1"/>
            <a:r>
              <a:rPr lang="en-US" altLang="en-US" dirty="0"/>
              <a:t>Algorithm 1: Diagnosis of SLE</a:t>
            </a:r>
          </a:p>
        </p:txBody>
      </p:sp>
      <p:pic>
        <p:nvPicPr>
          <p:cNvPr id="2" name="Picture 1">
            <a:extLst>
              <a:ext uri="{FF2B5EF4-FFF2-40B4-BE49-F238E27FC236}">
                <a16:creationId xmlns:a16="http://schemas.microsoft.com/office/drawing/2014/main" id="{E41D05E8-DAF3-9C77-700B-FF39C5D92C92}"/>
              </a:ext>
            </a:extLst>
          </p:cNvPr>
          <p:cNvPicPr>
            <a:picLocks noChangeAspect="1"/>
          </p:cNvPicPr>
          <p:nvPr/>
        </p:nvPicPr>
        <p:blipFill rotWithShape="1">
          <a:blip r:embed="rId2"/>
          <a:srcRect l="19170" t="-190" r="13795" b="60625"/>
          <a:stretch/>
        </p:blipFill>
        <p:spPr>
          <a:xfrm>
            <a:off x="1188720" y="1642485"/>
            <a:ext cx="10097164" cy="4023714"/>
          </a:xfrm>
          <a:prstGeom prst="rect">
            <a:avLst/>
          </a:prstGeom>
        </p:spPr>
      </p:pic>
      <p:sp>
        <p:nvSpPr>
          <p:cNvPr id="4" name="Slide Number Placeholder 3">
            <a:extLst>
              <a:ext uri="{FF2B5EF4-FFF2-40B4-BE49-F238E27FC236}">
                <a16:creationId xmlns:a16="http://schemas.microsoft.com/office/drawing/2014/main" id="{2275D28F-5CC1-C5BD-CB08-2EC88E9580DF}"/>
              </a:ext>
            </a:extLst>
          </p:cNvPr>
          <p:cNvSpPr>
            <a:spLocks noGrp="1"/>
          </p:cNvSpPr>
          <p:nvPr>
            <p:ph type="sldNum" sz="quarter" idx="12"/>
          </p:nvPr>
        </p:nvSpPr>
        <p:spPr/>
        <p:txBody>
          <a:bodyPr/>
          <a:lstStyle/>
          <a:p>
            <a:fld id="{735FCF33-A321-0F49-A25D-3943EB967B5D}" type="slidenum">
              <a:rPr lang="en-US" smtClean="0"/>
              <a:t>28</a:t>
            </a:fld>
            <a:endParaRPr lang="en-US"/>
          </a:p>
        </p:txBody>
      </p:sp>
    </p:spTree>
    <p:extLst>
      <p:ext uri="{BB962C8B-B14F-4D97-AF65-F5344CB8AC3E}">
        <p14:creationId xmlns:p14="http://schemas.microsoft.com/office/powerpoint/2010/main" val="870244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F21D1FDD-1F2B-66AD-6A80-DB91B908006A}"/>
              </a:ext>
            </a:extLst>
          </p:cNvPr>
          <p:cNvSpPr>
            <a:spLocks noGrp="1"/>
          </p:cNvSpPr>
          <p:nvPr>
            <p:ph type="title"/>
          </p:nvPr>
        </p:nvSpPr>
        <p:spPr/>
        <p:txBody>
          <a:bodyPr/>
          <a:lstStyle/>
          <a:p>
            <a:r>
              <a:rPr lang="en-US" altLang="en-US" dirty="0"/>
              <a:t>Recommendation</a:t>
            </a:r>
          </a:p>
        </p:txBody>
      </p:sp>
      <p:pic>
        <p:nvPicPr>
          <p:cNvPr id="6" name="Picture 5">
            <a:extLst>
              <a:ext uri="{FF2B5EF4-FFF2-40B4-BE49-F238E27FC236}">
                <a16:creationId xmlns:a16="http://schemas.microsoft.com/office/drawing/2014/main" id="{8059EC78-1CD3-8548-8D22-46A072338573}"/>
              </a:ext>
            </a:extLst>
          </p:cNvPr>
          <p:cNvPicPr>
            <a:picLocks noChangeAspect="1"/>
          </p:cNvPicPr>
          <p:nvPr/>
        </p:nvPicPr>
        <p:blipFill>
          <a:blip r:embed="rId2"/>
          <a:stretch>
            <a:fillRect/>
          </a:stretch>
        </p:blipFill>
        <p:spPr>
          <a:xfrm>
            <a:off x="1880172" y="1456856"/>
            <a:ext cx="8691936" cy="4772169"/>
          </a:xfrm>
          <a:prstGeom prst="rect">
            <a:avLst/>
          </a:prstGeom>
        </p:spPr>
      </p:pic>
      <p:sp>
        <p:nvSpPr>
          <p:cNvPr id="9" name="Slide Number Placeholder 8">
            <a:extLst>
              <a:ext uri="{FF2B5EF4-FFF2-40B4-BE49-F238E27FC236}">
                <a16:creationId xmlns:a16="http://schemas.microsoft.com/office/drawing/2014/main" id="{3D895893-229D-9FB6-A4D8-5050150E00FF}"/>
              </a:ext>
            </a:extLst>
          </p:cNvPr>
          <p:cNvSpPr>
            <a:spLocks noGrp="1"/>
          </p:cNvSpPr>
          <p:nvPr>
            <p:ph type="sldNum" sz="quarter" idx="12"/>
          </p:nvPr>
        </p:nvSpPr>
        <p:spPr/>
        <p:txBody>
          <a:bodyPr/>
          <a:lstStyle/>
          <a:p>
            <a:fld id="{735FCF33-A321-0F49-A25D-3943EB967B5D}" type="slidenum">
              <a:rPr lang="en-US" smtClean="0"/>
              <a:t>29</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6766F4D-0E96-0728-6D4A-C88AF4AFCEDC}"/>
              </a:ext>
            </a:extLst>
          </p:cNvPr>
          <p:cNvSpPr>
            <a:spLocks noGrp="1"/>
          </p:cNvSpPr>
          <p:nvPr>
            <p:ph type="title"/>
          </p:nvPr>
        </p:nvSpPr>
        <p:spPr/>
        <p:txBody>
          <a:bodyPr/>
          <a:lstStyle/>
          <a:p>
            <a:pPr eaLnBrk="1" hangingPunct="1"/>
            <a:endParaRPr lang="en-US" altLang="en-US"/>
          </a:p>
        </p:txBody>
      </p:sp>
      <p:sp>
        <p:nvSpPr>
          <p:cNvPr id="15363" name="Content Placeholder 2">
            <a:extLst>
              <a:ext uri="{FF2B5EF4-FFF2-40B4-BE49-F238E27FC236}">
                <a16:creationId xmlns:a16="http://schemas.microsoft.com/office/drawing/2014/main" id="{BB53F559-89F6-3A5A-96CA-76BF1C866FFF}"/>
              </a:ext>
            </a:extLst>
          </p:cNvPr>
          <p:cNvSpPr>
            <a:spLocks noGrp="1"/>
          </p:cNvSpPr>
          <p:nvPr>
            <p:ph idx="1"/>
          </p:nvPr>
        </p:nvSpPr>
        <p:spPr/>
        <p:txBody>
          <a:bodyPr/>
          <a:lstStyle/>
          <a:p>
            <a:pPr eaLnBrk="1" hangingPunct="1"/>
            <a:endParaRPr lang="en-US" altLang="en-US"/>
          </a:p>
        </p:txBody>
      </p:sp>
      <p:pic>
        <p:nvPicPr>
          <p:cNvPr id="2" name="Picture 1">
            <a:extLst>
              <a:ext uri="{FF2B5EF4-FFF2-40B4-BE49-F238E27FC236}">
                <a16:creationId xmlns:a16="http://schemas.microsoft.com/office/drawing/2014/main" id="{E41D05E8-DAF3-9C77-700B-FF39C5D92C92}"/>
              </a:ext>
            </a:extLst>
          </p:cNvPr>
          <p:cNvPicPr>
            <a:picLocks noChangeAspect="1"/>
          </p:cNvPicPr>
          <p:nvPr/>
        </p:nvPicPr>
        <p:blipFill>
          <a:blip r:embed="rId3"/>
          <a:stretch>
            <a:fillRect/>
          </a:stretch>
        </p:blipFill>
        <p:spPr>
          <a:xfrm>
            <a:off x="996593" y="-14065"/>
            <a:ext cx="10129309" cy="6839202"/>
          </a:xfrm>
          <a:prstGeom prst="rect">
            <a:avLst/>
          </a:prstGeom>
        </p:spPr>
      </p:pic>
      <p:sp>
        <p:nvSpPr>
          <p:cNvPr id="4" name="Slide Number Placeholder 3">
            <a:extLst>
              <a:ext uri="{FF2B5EF4-FFF2-40B4-BE49-F238E27FC236}">
                <a16:creationId xmlns:a16="http://schemas.microsoft.com/office/drawing/2014/main" id="{8F961E99-91CC-7B91-09FA-88922EB57E37}"/>
              </a:ext>
            </a:extLst>
          </p:cNvPr>
          <p:cNvSpPr>
            <a:spLocks noGrp="1"/>
          </p:cNvSpPr>
          <p:nvPr>
            <p:ph type="sldNum" sz="quarter" idx="12"/>
          </p:nvPr>
        </p:nvSpPr>
        <p:spPr/>
        <p:txBody>
          <a:bodyPr/>
          <a:lstStyle/>
          <a:p>
            <a:fld id="{735FCF33-A321-0F49-A25D-3943EB967B5D}" type="slidenum">
              <a:rPr lang="en-US" smtClean="0"/>
              <a:t>3</a:t>
            </a:fld>
            <a:endParaRPr 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CB732C-D5DA-6F97-BE8E-4A377FE28CBC}"/>
              </a:ext>
            </a:extLst>
          </p:cNvPr>
          <p:cNvSpPr>
            <a:spLocks noGrp="1"/>
          </p:cNvSpPr>
          <p:nvPr>
            <p:ph type="title"/>
          </p:nvPr>
        </p:nvSpPr>
        <p:spPr/>
        <p:txBody>
          <a:bodyPr/>
          <a:lstStyle/>
          <a:p>
            <a:r>
              <a:rPr lang="en-MY" dirty="0"/>
              <a:t>Take Home Message</a:t>
            </a:r>
            <a:endParaRPr lang="en-GB" dirty="0"/>
          </a:p>
        </p:txBody>
      </p:sp>
      <p:sp>
        <p:nvSpPr>
          <p:cNvPr id="3" name="Content Placeholder 2">
            <a:extLst>
              <a:ext uri="{FF2B5EF4-FFF2-40B4-BE49-F238E27FC236}">
                <a16:creationId xmlns:a16="http://schemas.microsoft.com/office/drawing/2014/main" id="{709F5AE5-C11C-2BD6-6C9D-55FD6A5526B0}"/>
              </a:ext>
            </a:extLst>
          </p:cNvPr>
          <p:cNvSpPr>
            <a:spLocks noGrp="1"/>
          </p:cNvSpPr>
          <p:nvPr>
            <p:ph idx="1"/>
          </p:nvPr>
        </p:nvSpPr>
        <p:spPr>
          <a:xfrm>
            <a:off x="754380" y="1557338"/>
            <a:ext cx="10744200" cy="4619625"/>
          </a:xfrm>
        </p:spPr>
        <p:txBody>
          <a:bodyPr/>
          <a:lstStyle/>
          <a:p>
            <a:r>
              <a:rPr lang="en-GB" dirty="0"/>
              <a:t>The diagnosis and management of SLE require a combination of clinical assessment and a comprehensive set of laboratory tests. </a:t>
            </a:r>
          </a:p>
          <a:p>
            <a:pPr marL="0" indent="0">
              <a:buNone/>
            </a:pPr>
            <a:endParaRPr lang="en-GB" sz="700" dirty="0"/>
          </a:p>
          <a:p>
            <a:r>
              <a:rPr lang="en-GB" dirty="0"/>
              <a:t>Positive results for specific autoantibodies (e.g. anti-dsDNA and anti-</a:t>
            </a:r>
            <a:r>
              <a:rPr lang="en-GB" dirty="0" err="1"/>
              <a:t>Sm</a:t>
            </a:r>
            <a:r>
              <a:rPr lang="en-GB" dirty="0"/>
              <a:t>) and evidence of organ involvement (e.g. renal, </a:t>
            </a:r>
            <a:r>
              <a:rPr lang="en-GB" dirty="0" err="1"/>
              <a:t>hematological</a:t>
            </a:r>
            <a:r>
              <a:rPr lang="en-GB" dirty="0"/>
              <a:t>) are key in confirming the diagnosis.</a:t>
            </a:r>
          </a:p>
          <a:p>
            <a:pPr marL="0" indent="0">
              <a:buNone/>
            </a:pPr>
            <a:endParaRPr lang="en-GB" sz="700" dirty="0"/>
          </a:p>
          <a:p>
            <a:r>
              <a:rPr lang="en-GB" dirty="0"/>
              <a:t>Regular monitoring through these laboratory tests is essential to assess disease activity, guide treatment decisions, and evaluate the effectiveness and safety of therapies.</a:t>
            </a:r>
          </a:p>
        </p:txBody>
      </p:sp>
      <p:sp>
        <p:nvSpPr>
          <p:cNvPr id="5" name="Slide Number Placeholder 4">
            <a:extLst>
              <a:ext uri="{FF2B5EF4-FFF2-40B4-BE49-F238E27FC236}">
                <a16:creationId xmlns:a16="http://schemas.microsoft.com/office/drawing/2014/main" id="{6BC5A6AB-6575-FFDD-CDF3-29F66DC99990}"/>
              </a:ext>
            </a:extLst>
          </p:cNvPr>
          <p:cNvSpPr>
            <a:spLocks noGrp="1"/>
          </p:cNvSpPr>
          <p:nvPr>
            <p:ph type="sldNum" sz="quarter" idx="12"/>
          </p:nvPr>
        </p:nvSpPr>
        <p:spPr/>
        <p:txBody>
          <a:bodyPr/>
          <a:lstStyle/>
          <a:p>
            <a:fld id="{735FCF33-A321-0F49-A25D-3943EB967B5D}" type="slidenum">
              <a:rPr lang="en-US" smtClean="0"/>
              <a:t>30</a:t>
            </a:fld>
            <a:endParaRPr lang="en-US"/>
          </a:p>
        </p:txBody>
      </p:sp>
    </p:spTree>
    <p:extLst>
      <p:ext uri="{BB962C8B-B14F-4D97-AF65-F5344CB8AC3E}">
        <p14:creationId xmlns:p14="http://schemas.microsoft.com/office/powerpoint/2010/main" val="341662218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001FC87-D7C0-BF1D-8D9F-710B190C45AA}"/>
              </a:ext>
            </a:extLst>
          </p:cNvPr>
          <p:cNvPicPr>
            <a:picLocks noChangeAspect="1"/>
          </p:cNvPicPr>
          <p:nvPr/>
        </p:nvPicPr>
        <p:blipFill>
          <a:blip r:embed="rId2">
            <a:extLst>
              <a:ext uri="{BEBA8EAE-BF5A-486C-A8C5-ECC9F3942E4B}">
                <a14:imgProps xmlns:a14="http://schemas.microsoft.com/office/drawing/2010/main">
                  <a14:imgLayer r:embed="rId3">
                    <a14:imgEffect>
                      <a14:backgroundRemoval t="10000" b="90000" l="10000" r="90857">
                        <a14:foregroundMark x1="90857" y1="20929" x2="90857" y2="20929"/>
                        <a14:foregroundMark x1="90857" y1="20929" x2="90857" y2="20929"/>
                        <a14:foregroundMark x1="48500" y1="49571" x2="48500" y2="49571"/>
                        <a14:foregroundMark x1="62714" y1="48857" x2="62714" y2="48857"/>
                        <a14:foregroundMark x1="60786" y1="47357" x2="60786" y2="47357"/>
                        <a14:foregroundMark x1="60571" y1="48857" x2="60571" y2="48857"/>
                        <a14:foregroundMark x1="31571" y1="50786" x2="31571" y2="50786"/>
                        <a14:foregroundMark x1="42714" y1="40714" x2="42714" y2="40714"/>
                        <a14:foregroundMark x1="35714" y1="51714" x2="35714" y2="51714"/>
                        <a14:foregroundMark x1="42714" y1="40929" x2="42714" y2="40929"/>
                        <a14:foregroundMark x1="43429" y1="38714" x2="43429" y2="38714"/>
                        <a14:foregroundMark x1="29214" y1="79071" x2="29214" y2="79071"/>
                        <a14:foregroundMark x1="46000" y1="78714" x2="46000" y2="78714"/>
                        <a14:foregroundMark x1="41500" y1="77286" x2="41500" y2="77286"/>
                        <a14:foregroundMark x1="46143" y1="70286" x2="46143" y2="70286"/>
                      </a14:backgroundRemoval>
                    </a14:imgEffect>
                  </a14:imgLayer>
                </a14:imgProps>
              </a:ext>
            </a:extLst>
          </a:blip>
          <a:stretch>
            <a:fillRect/>
          </a:stretch>
        </p:blipFill>
        <p:spPr>
          <a:xfrm>
            <a:off x="2842054" y="-1"/>
            <a:ext cx="6610865" cy="6610865"/>
          </a:xfrm>
          <a:prstGeom prst="rect">
            <a:avLst/>
          </a:prstGeom>
        </p:spPr>
      </p:pic>
      <p:sp>
        <p:nvSpPr>
          <p:cNvPr id="4" name="Slide Number Placeholder 3">
            <a:extLst>
              <a:ext uri="{FF2B5EF4-FFF2-40B4-BE49-F238E27FC236}">
                <a16:creationId xmlns:a16="http://schemas.microsoft.com/office/drawing/2014/main" id="{616D701E-EFFA-C4E6-F33D-D23857BD72F7}"/>
              </a:ext>
            </a:extLst>
          </p:cNvPr>
          <p:cNvSpPr>
            <a:spLocks noGrp="1"/>
          </p:cNvSpPr>
          <p:nvPr>
            <p:ph type="sldNum" sz="quarter" idx="12"/>
          </p:nvPr>
        </p:nvSpPr>
        <p:spPr/>
        <p:txBody>
          <a:bodyPr/>
          <a:lstStyle/>
          <a:p>
            <a:fld id="{735FCF33-A321-0F49-A25D-3943EB967B5D}" type="slidenum">
              <a:rPr lang="en-US" smtClean="0"/>
              <a:t>31</a:t>
            </a:fld>
            <a:endParaRPr lang="en-US"/>
          </a:p>
        </p:txBody>
      </p:sp>
    </p:spTree>
    <p:extLst>
      <p:ext uri="{BB962C8B-B14F-4D97-AF65-F5344CB8AC3E}">
        <p14:creationId xmlns:p14="http://schemas.microsoft.com/office/powerpoint/2010/main" val="15182178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96766F4D-0E96-0728-6D4A-C88AF4AFCEDC}"/>
              </a:ext>
            </a:extLst>
          </p:cNvPr>
          <p:cNvSpPr>
            <a:spLocks noGrp="1"/>
          </p:cNvSpPr>
          <p:nvPr>
            <p:ph type="title"/>
          </p:nvPr>
        </p:nvSpPr>
        <p:spPr/>
        <p:txBody>
          <a:bodyPr/>
          <a:lstStyle/>
          <a:p>
            <a:pPr eaLnBrk="1" hangingPunct="1"/>
            <a:r>
              <a:rPr lang="en-US" altLang="en-US" dirty="0"/>
              <a:t>Algorithm 1: Diagnosis of SLE</a:t>
            </a:r>
          </a:p>
        </p:txBody>
      </p:sp>
      <p:pic>
        <p:nvPicPr>
          <p:cNvPr id="2" name="Picture 1">
            <a:extLst>
              <a:ext uri="{FF2B5EF4-FFF2-40B4-BE49-F238E27FC236}">
                <a16:creationId xmlns:a16="http://schemas.microsoft.com/office/drawing/2014/main" id="{E41D05E8-DAF3-9C77-700B-FF39C5D92C92}"/>
              </a:ext>
            </a:extLst>
          </p:cNvPr>
          <p:cNvPicPr>
            <a:picLocks noChangeAspect="1"/>
          </p:cNvPicPr>
          <p:nvPr/>
        </p:nvPicPr>
        <p:blipFill rotWithShape="1">
          <a:blip r:embed="rId2"/>
          <a:srcRect l="19170" t="-190" r="13795" b="60625"/>
          <a:stretch/>
        </p:blipFill>
        <p:spPr>
          <a:xfrm>
            <a:off x="1188720" y="1642485"/>
            <a:ext cx="10097164" cy="4023714"/>
          </a:xfrm>
          <a:prstGeom prst="rect">
            <a:avLst/>
          </a:prstGeom>
        </p:spPr>
      </p:pic>
      <p:sp>
        <p:nvSpPr>
          <p:cNvPr id="4" name="Slide Number Placeholder 3">
            <a:extLst>
              <a:ext uri="{FF2B5EF4-FFF2-40B4-BE49-F238E27FC236}">
                <a16:creationId xmlns:a16="http://schemas.microsoft.com/office/drawing/2014/main" id="{2275D28F-5CC1-C5BD-CB08-2EC88E9580DF}"/>
              </a:ext>
            </a:extLst>
          </p:cNvPr>
          <p:cNvSpPr>
            <a:spLocks noGrp="1"/>
          </p:cNvSpPr>
          <p:nvPr>
            <p:ph type="sldNum" sz="quarter" idx="12"/>
          </p:nvPr>
        </p:nvSpPr>
        <p:spPr/>
        <p:txBody>
          <a:bodyPr/>
          <a:lstStyle/>
          <a:p>
            <a:fld id="{735FCF33-A321-0F49-A25D-3943EB967B5D}" type="slidenum">
              <a:rPr lang="en-US" smtClean="0"/>
              <a:t>4</a:t>
            </a:fld>
            <a:endParaRPr lang="en-US"/>
          </a:p>
        </p:txBody>
      </p:sp>
    </p:spTree>
    <p:extLst>
      <p:ext uri="{BB962C8B-B14F-4D97-AF65-F5344CB8AC3E}">
        <p14:creationId xmlns:p14="http://schemas.microsoft.com/office/powerpoint/2010/main" val="33810182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22C1E5A-087E-CB91-4710-FC7B5789F375}"/>
              </a:ext>
            </a:extLst>
          </p:cNvPr>
          <p:cNvSpPr>
            <a:spLocks noGrp="1"/>
          </p:cNvSpPr>
          <p:nvPr>
            <p:ph type="title"/>
          </p:nvPr>
        </p:nvSpPr>
        <p:spPr/>
        <p:txBody>
          <a:bodyPr/>
          <a:lstStyle/>
          <a:p>
            <a:r>
              <a:rPr lang="en-US" altLang="en-US" dirty="0"/>
              <a:t>Laboratory Investigations</a:t>
            </a:r>
          </a:p>
        </p:txBody>
      </p:sp>
      <p:sp>
        <p:nvSpPr>
          <p:cNvPr id="16387" name="Content Placeholder 2">
            <a:extLst>
              <a:ext uri="{FF2B5EF4-FFF2-40B4-BE49-F238E27FC236}">
                <a16:creationId xmlns:a16="http://schemas.microsoft.com/office/drawing/2014/main" id="{065DB21B-4FC2-BD4B-E053-86A1104B6C67}"/>
              </a:ext>
            </a:extLst>
          </p:cNvPr>
          <p:cNvSpPr>
            <a:spLocks noGrp="1"/>
          </p:cNvSpPr>
          <p:nvPr>
            <p:ph idx="1"/>
          </p:nvPr>
        </p:nvSpPr>
        <p:spPr>
          <a:xfrm>
            <a:off x="877353" y="1401428"/>
            <a:ext cx="10744200" cy="4667250"/>
          </a:xfrm>
        </p:spPr>
        <p:txBody>
          <a:bodyPr>
            <a:noAutofit/>
          </a:bodyPr>
          <a:lstStyle/>
          <a:p>
            <a:pPr algn="just"/>
            <a:r>
              <a:rPr lang="en-MY" altLang="en-US" sz="2600" dirty="0"/>
              <a:t>Standard laboratory tests that are diagnostically useful when SLE is suspected include the following:</a:t>
            </a:r>
            <a:endParaRPr lang="en-US" altLang="en-US" sz="2600" dirty="0"/>
          </a:p>
          <a:p>
            <a:pPr lvl="1" indent="-360000" algn="just">
              <a:buFont typeface="Courier New" panose="02070309020205020404" pitchFamily="49" charset="0"/>
              <a:buChar char="o"/>
            </a:pPr>
            <a:r>
              <a:rPr lang="en-MY" altLang="en-US" sz="2600" b="1" dirty="0"/>
              <a:t>Full blood count (FBC) </a:t>
            </a:r>
            <a:r>
              <a:rPr lang="en-MY" altLang="en-US" sz="2600" dirty="0"/>
              <a:t>with differential counts</a:t>
            </a:r>
            <a:endParaRPr lang="en-US" altLang="en-US" sz="2600" dirty="0"/>
          </a:p>
          <a:p>
            <a:pPr lvl="1" indent="-360000" algn="just">
              <a:buFont typeface="Courier New" panose="02070309020205020404" pitchFamily="49" charset="0"/>
              <a:buChar char="o"/>
            </a:pPr>
            <a:r>
              <a:rPr lang="en-MY" altLang="en-US" sz="2600" b="1" dirty="0"/>
              <a:t>Renal parameters</a:t>
            </a:r>
            <a:r>
              <a:rPr lang="en-MY" altLang="en-US" sz="2600" dirty="0"/>
              <a:t>: renal profile (RP), urinalysis with microscopy for sediments, spot urine protein/creatinine ratio (UPCR) or 24-hour urine protein(24hUP)</a:t>
            </a:r>
          </a:p>
          <a:p>
            <a:pPr lvl="1" indent="-360000" algn="just">
              <a:buFont typeface="Courier New" panose="02070309020205020404" pitchFamily="49" charset="0"/>
              <a:buChar char="o"/>
            </a:pPr>
            <a:r>
              <a:rPr lang="en-MY" altLang="en-US" sz="2600" b="1" dirty="0"/>
              <a:t>Liver function test (LFT)</a:t>
            </a:r>
            <a:endParaRPr lang="en-US" altLang="en-US" sz="2600" b="1" dirty="0"/>
          </a:p>
          <a:p>
            <a:pPr lvl="1" indent="-360000" algn="just">
              <a:buFont typeface="Courier New" panose="02070309020205020404" pitchFamily="49" charset="0"/>
              <a:buChar char="o"/>
            </a:pPr>
            <a:r>
              <a:rPr lang="en-MY" altLang="en-US" sz="2600" b="1" dirty="0"/>
              <a:t>Acute phase reactants</a:t>
            </a:r>
            <a:r>
              <a:rPr lang="en-MY" altLang="en-US" sz="2600" dirty="0"/>
              <a:t>: erythrocyte sedimentation rate (ESR)and C-reactive protein (CRP)</a:t>
            </a:r>
            <a:endParaRPr lang="en-US" altLang="en-US" sz="2600" dirty="0"/>
          </a:p>
          <a:p>
            <a:pPr lvl="1" indent="-360000" algn="just">
              <a:buFont typeface="Courier New" panose="02070309020205020404" pitchFamily="49" charset="0"/>
              <a:buChar char="o"/>
            </a:pPr>
            <a:r>
              <a:rPr lang="en-MY" altLang="en-US" sz="2600" b="1" dirty="0"/>
              <a:t>Autoantibodies</a:t>
            </a:r>
            <a:r>
              <a:rPr lang="en-MY" altLang="en-US" sz="2600" dirty="0"/>
              <a:t>: antinuclear antibodies (ANA), anti-double stranded deoxyribonucleic acid (anti-dsDNA) antibodies, extractable nuclear antigens (ENA) and antiphospholipid antibodies (</a:t>
            </a:r>
            <a:r>
              <a:rPr lang="en-MY" altLang="en-US" sz="2600" dirty="0" err="1"/>
              <a:t>aPL</a:t>
            </a:r>
            <a:r>
              <a:rPr lang="en-MY" altLang="en-US" sz="2600" dirty="0"/>
              <a:t>)</a:t>
            </a:r>
            <a:endParaRPr lang="en-US" altLang="en-US" sz="2600" dirty="0"/>
          </a:p>
          <a:p>
            <a:pPr lvl="1" indent="-360000" algn="just">
              <a:buFont typeface="Courier New" panose="02070309020205020404" pitchFamily="49" charset="0"/>
              <a:buChar char="o"/>
            </a:pPr>
            <a:r>
              <a:rPr lang="en-MY" altLang="en-US" sz="2600" b="1" dirty="0"/>
              <a:t>Complement levels</a:t>
            </a:r>
            <a:r>
              <a:rPr lang="en-MY" altLang="en-US" sz="2600" dirty="0"/>
              <a:t>: C3 and C4 </a:t>
            </a:r>
            <a:endParaRPr lang="en-US" altLang="en-US" sz="2600" dirty="0"/>
          </a:p>
          <a:p>
            <a:pPr algn="just"/>
            <a:endParaRPr lang="en-US" altLang="en-US" sz="2600" dirty="0"/>
          </a:p>
        </p:txBody>
      </p:sp>
      <p:sp>
        <p:nvSpPr>
          <p:cNvPr id="3" name="Slide Number Placeholder 2">
            <a:extLst>
              <a:ext uri="{FF2B5EF4-FFF2-40B4-BE49-F238E27FC236}">
                <a16:creationId xmlns:a16="http://schemas.microsoft.com/office/drawing/2014/main" id="{E9B67669-1DBC-BF4C-C2F7-7F01F51389F7}"/>
              </a:ext>
            </a:extLst>
          </p:cNvPr>
          <p:cNvSpPr>
            <a:spLocks noGrp="1"/>
          </p:cNvSpPr>
          <p:nvPr>
            <p:ph type="sldNum" sz="quarter" idx="12"/>
          </p:nvPr>
        </p:nvSpPr>
        <p:spPr/>
        <p:txBody>
          <a:bodyPr/>
          <a:lstStyle/>
          <a:p>
            <a:fld id="{735FCF33-A321-0F49-A25D-3943EB967B5D}" type="slidenum">
              <a:rPr lang="en-US" smtClean="0"/>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2B21506A-E7C7-7A3A-8A47-83DA79E55DE1}"/>
              </a:ext>
            </a:extLst>
          </p:cNvPr>
          <p:cNvSpPr>
            <a:spLocks noGrp="1"/>
          </p:cNvSpPr>
          <p:nvPr>
            <p:ph type="title"/>
          </p:nvPr>
        </p:nvSpPr>
        <p:spPr/>
        <p:txBody>
          <a:bodyPr/>
          <a:lstStyle/>
          <a:p>
            <a:r>
              <a:rPr lang="en-US" altLang="en-US"/>
              <a:t>Full Blood Count</a:t>
            </a:r>
          </a:p>
        </p:txBody>
      </p:sp>
      <p:sp>
        <p:nvSpPr>
          <p:cNvPr id="17411" name="Content Placeholder 2">
            <a:extLst>
              <a:ext uri="{FF2B5EF4-FFF2-40B4-BE49-F238E27FC236}">
                <a16:creationId xmlns:a16="http://schemas.microsoft.com/office/drawing/2014/main" id="{5CE7D323-03F4-4E7B-C06C-2B5B3F9EC83B}"/>
              </a:ext>
            </a:extLst>
          </p:cNvPr>
          <p:cNvSpPr>
            <a:spLocks noGrp="1"/>
          </p:cNvSpPr>
          <p:nvPr>
            <p:ph idx="1"/>
          </p:nvPr>
        </p:nvSpPr>
        <p:spPr>
          <a:xfrm>
            <a:off x="754380" y="2065106"/>
            <a:ext cx="10744200" cy="4111857"/>
          </a:xfrm>
        </p:spPr>
        <p:txBody>
          <a:bodyPr>
            <a:normAutofit/>
          </a:bodyPr>
          <a:lstStyle/>
          <a:p>
            <a:pPr algn="just">
              <a:spcBef>
                <a:spcPts val="1800"/>
              </a:spcBef>
            </a:pPr>
            <a:r>
              <a:rPr lang="en-MY" altLang="en-US" sz="3200" dirty="0"/>
              <a:t>A standard or differential blood count may reveal </a:t>
            </a:r>
            <a:r>
              <a:rPr lang="en-MY" altLang="en-US" sz="3200" b="1" dirty="0"/>
              <a:t>cytopenia</a:t>
            </a:r>
            <a:r>
              <a:rPr lang="en-MY" altLang="en-US" sz="3200" dirty="0"/>
              <a:t> e.g. </a:t>
            </a:r>
            <a:r>
              <a:rPr lang="en-MY" altLang="en-US" sz="3200" b="1" dirty="0"/>
              <a:t>thrombocytopenia</a:t>
            </a:r>
            <a:r>
              <a:rPr lang="en-MY" altLang="en-US" sz="3200" dirty="0"/>
              <a:t> and/or </a:t>
            </a:r>
            <a:r>
              <a:rPr lang="en-MY" altLang="en-US" sz="3200" b="1" dirty="0"/>
              <a:t>leukopenia</a:t>
            </a:r>
            <a:r>
              <a:rPr lang="en-MY" altLang="en-US" sz="3200" dirty="0"/>
              <a:t> and </a:t>
            </a:r>
            <a:r>
              <a:rPr lang="en-MY" altLang="en-US" sz="3200" b="1" dirty="0"/>
              <a:t>lymphopenia</a:t>
            </a:r>
            <a:r>
              <a:rPr lang="en-MY" altLang="en-US" sz="3200" dirty="0"/>
              <a:t>, as well as </a:t>
            </a:r>
            <a:r>
              <a:rPr lang="en-MY" altLang="en-US" sz="3200" b="1" dirty="0"/>
              <a:t>autoimmune haemolytic anaemia (AIHA)</a:t>
            </a:r>
            <a:r>
              <a:rPr lang="en-MY" altLang="en-US" sz="3200" dirty="0"/>
              <a:t>. </a:t>
            </a:r>
          </a:p>
          <a:p>
            <a:pPr algn="just">
              <a:spcBef>
                <a:spcPts val="1800"/>
              </a:spcBef>
            </a:pPr>
            <a:r>
              <a:rPr lang="en-MY" altLang="en-US" sz="3200" b="1" dirty="0"/>
              <a:t>Anaemia</a:t>
            </a:r>
            <a:r>
              <a:rPr lang="en-MY" altLang="en-US" sz="3200" dirty="0"/>
              <a:t> is a common finding in patients with active lupus, either due to chronicity of the disease or iron deficiency.</a:t>
            </a:r>
            <a:r>
              <a:rPr lang="en-MY" altLang="en-US" sz="3200" baseline="30000" dirty="0"/>
              <a:t>17</a:t>
            </a:r>
            <a:endParaRPr lang="en-US" altLang="en-US" sz="3200" dirty="0"/>
          </a:p>
          <a:p>
            <a:endParaRPr lang="en-US" altLang="en-US" sz="3200" dirty="0"/>
          </a:p>
        </p:txBody>
      </p:sp>
      <p:sp>
        <p:nvSpPr>
          <p:cNvPr id="2" name="Content Placeholder 2">
            <a:extLst>
              <a:ext uri="{FF2B5EF4-FFF2-40B4-BE49-F238E27FC236}">
                <a16:creationId xmlns:a16="http://schemas.microsoft.com/office/drawing/2014/main" id="{1C52C726-B1B6-7CFC-88AC-201501943262}"/>
              </a:ext>
            </a:extLst>
          </p:cNvPr>
          <p:cNvSpPr txBox="1">
            <a:spLocks/>
          </p:cNvSpPr>
          <p:nvPr/>
        </p:nvSpPr>
        <p:spPr>
          <a:xfrm>
            <a:off x="949589" y="5687888"/>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17. </a:t>
            </a:r>
            <a:r>
              <a:rPr lang="en-US" altLang="en-US" sz="1400" dirty="0" err="1"/>
              <a:t>Voulgarelis</a:t>
            </a:r>
            <a:r>
              <a:rPr lang="en-US" altLang="en-US" sz="1400" dirty="0"/>
              <a:t> M, et al. Ann Rheum Dis. 2000;59(3):217-222.</a:t>
            </a:r>
            <a:endParaRPr lang="en-GB" altLang="en-US" sz="1400" dirty="0"/>
          </a:p>
        </p:txBody>
      </p:sp>
      <p:sp>
        <p:nvSpPr>
          <p:cNvPr id="5" name="Slide Number Placeholder 4">
            <a:extLst>
              <a:ext uri="{FF2B5EF4-FFF2-40B4-BE49-F238E27FC236}">
                <a16:creationId xmlns:a16="http://schemas.microsoft.com/office/drawing/2014/main" id="{67F1C962-C6A4-FF23-CB40-E9B0BEC0FF77}"/>
              </a:ext>
            </a:extLst>
          </p:cNvPr>
          <p:cNvSpPr>
            <a:spLocks noGrp="1"/>
          </p:cNvSpPr>
          <p:nvPr>
            <p:ph type="sldNum" sz="quarter" idx="12"/>
          </p:nvPr>
        </p:nvSpPr>
        <p:spPr/>
        <p:txBody>
          <a:bodyPr/>
          <a:lstStyle/>
          <a:p>
            <a:fld id="{735FCF33-A321-0F49-A25D-3943EB967B5D}" type="slidenum">
              <a:rPr lang="en-US" smtClean="0"/>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F0DE96D8-5AFA-06B6-EBEE-8700F48A8F46}"/>
              </a:ext>
            </a:extLst>
          </p:cNvPr>
          <p:cNvSpPr>
            <a:spLocks noGrp="1"/>
          </p:cNvSpPr>
          <p:nvPr>
            <p:ph type="title"/>
          </p:nvPr>
        </p:nvSpPr>
        <p:spPr/>
        <p:txBody>
          <a:bodyPr/>
          <a:lstStyle/>
          <a:p>
            <a:r>
              <a:rPr lang="en-US" altLang="en-US" dirty="0"/>
              <a:t>Renal Parameters</a:t>
            </a:r>
          </a:p>
        </p:txBody>
      </p:sp>
      <p:sp>
        <p:nvSpPr>
          <p:cNvPr id="18435" name="Content Placeholder 2">
            <a:extLst>
              <a:ext uri="{FF2B5EF4-FFF2-40B4-BE49-F238E27FC236}">
                <a16:creationId xmlns:a16="http://schemas.microsoft.com/office/drawing/2014/main" id="{566B2839-FDFF-9FEC-A3CA-076FED5C2580}"/>
              </a:ext>
            </a:extLst>
          </p:cNvPr>
          <p:cNvSpPr>
            <a:spLocks noGrp="1"/>
          </p:cNvSpPr>
          <p:nvPr>
            <p:ph idx="1"/>
          </p:nvPr>
        </p:nvSpPr>
        <p:spPr>
          <a:xfrm>
            <a:off x="754380" y="1746607"/>
            <a:ext cx="10744200" cy="4430356"/>
          </a:xfrm>
        </p:spPr>
        <p:txBody>
          <a:bodyPr>
            <a:normAutofit/>
          </a:bodyPr>
          <a:lstStyle/>
          <a:p>
            <a:r>
              <a:rPr lang="en-MY" altLang="en-US" sz="3200" dirty="0"/>
              <a:t>Renal parameters should include:</a:t>
            </a:r>
          </a:p>
          <a:p>
            <a:pPr lvl="1" indent="-360000" algn="just">
              <a:buFont typeface="Courier New" panose="02070309020205020404" pitchFamily="49" charset="0"/>
              <a:buChar char="o"/>
            </a:pPr>
            <a:r>
              <a:rPr lang="en-MY" altLang="en-US" sz="3200" b="1" dirty="0"/>
              <a:t>Renal Profile</a:t>
            </a:r>
          </a:p>
          <a:p>
            <a:pPr lvl="1" indent="-360000" algn="just">
              <a:buFont typeface="Courier New" panose="02070309020205020404" pitchFamily="49" charset="0"/>
              <a:buChar char="o"/>
            </a:pPr>
            <a:r>
              <a:rPr lang="en-MY" altLang="en-US" sz="3200" dirty="0"/>
              <a:t>Urine full examination and microscopic examination </a:t>
            </a:r>
            <a:r>
              <a:rPr lang="en-MY" altLang="en-US" sz="3200" b="1" dirty="0"/>
              <a:t>(UFEME) </a:t>
            </a:r>
            <a:r>
              <a:rPr lang="en-MY" altLang="en-US" sz="3200" dirty="0"/>
              <a:t>for sediments to screen for kidney involvement. </a:t>
            </a:r>
          </a:p>
          <a:p>
            <a:pPr lvl="1" indent="-360000" algn="just">
              <a:buFont typeface="Courier New" panose="02070309020205020404" pitchFamily="49" charset="0"/>
              <a:buChar char="o"/>
            </a:pPr>
            <a:r>
              <a:rPr lang="en-MY" altLang="en-US" sz="3200" dirty="0"/>
              <a:t>The </a:t>
            </a:r>
            <a:r>
              <a:rPr lang="en-MY" altLang="en-US" sz="3200" b="1" dirty="0"/>
              <a:t>spot urine UPCR or 24hUP </a:t>
            </a:r>
            <a:r>
              <a:rPr lang="en-MY" altLang="en-US" sz="3200" dirty="0"/>
              <a:t>may be used to quantify proteinuria. </a:t>
            </a:r>
            <a:endParaRPr lang="en-US" altLang="en-US" sz="3200" dirty="0"/>
          </a:p>
          <a:p>
            <a:endParaRPr lang="en-US" altLang="en-US" sz="3200" dirty="0"/>
          </a:p>
          <a:p>
            <a:endParaRPr lang="en-US" altLang="en-US" sz="3200" dirty="0"/>
          </a:p>
        </p:txBody>
      </p:sp>
      <p:sp>
        <p:nvSpPr>
          <p:cNvPr id="3" name="Slide Number Placeholder 2">
            <a:extLst>
              <a:ext uri="{FF2B5EF4-FFF2-40B4-BE49-F238E27FC236}">
                <a16:creationId xmlns:a16="http://schemas.microsoft.com/office/drawing/2014/main" id="{A816E569-D7A6-4718-A2AC-83339C4668B4}"/>
              </a:ext>
            </a:extLst>
          </p:cNvPr>
          <p:cNvSpPr>
            <a:spLocks noGrp="1"/>
          </p:cNvSpPr>
          <p:nvPr>
            <p:ph type="sldNum" sz="quarter" idx="12"/>
          </p:nvPr>
        </p:nvSpPr>
        <p:spPr/>
        <p:txBody>
          <a:bodyPr/>
          <a:lstStyle/>
          <a:p>
            <a:fld id="{735FCF33-A321-0F49-A25D-3943EB967B5D}" type="slidenum">
              <a:rPr lang="en-US" smtClean="0"/>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DF3540D9-DC82-CA3D-E2C0-0F7E4AE45582}"/>
              </a:ext>
            </a:extLst>
          </p:cNvPr>
          <p:cNvSpPr>
            <a:spLocks noGrp="1"/>
          </p:cNvSpPr>
          <p:nvPr>
            <p:ph type="title"/>
          </p:nvPr>
        </p:nvSpPr>
        <p:spPr/>
        <p:txBody>
          <a:bodyPr/>
          <a:lstStyle/>
          <a:p>
            <a:r>
              <a:rPr lang="en-US" altLang="en-US" dirty="0"/>
              <a:t>Renal Parameters</a:t>
            </a:r>
            <a:r>
              <a:rPr lang="en-US" altLang="en-US" sz="3200" dirty="0"/>
              <a:t>-2</a:t>
            </a:r>
            <a:endParaRPr lang="en-US" altLang="en-US" dirty="0"/>
          </a:p>
        </p:txBody>
      </p:sp>
      <p:sp>
        <p:nvSpPr>
          <p:cNvPr id="19459" name="Content Placeholder 2">
            <a:extLst>
              <a:ext uri="{FF2B5EF4-FFF2-40B4-BE49-F238E27FC236}">
                <a16:creationId xmlns:a16="http://schemas.microsoft.com/office/drawing/2014/main" id="{DC397904-12C4-078A-134B-7654EED9FB8C}"/>
              </a:ext>
            </a:extLst>
          </p:cNvPr>
          <p:cNvSpPr>
            <a:spLocks noGrp="1"/>
          </p:cNvSpPr>
          <p:nvPr>
            <p:ph idx="1"/>
          </p:nvPr>
        </p:nvSpPr>
        <p:spPr/>
        <p:txBody>
          <a:bodyPr>
            <a:normAutofit/>
          </a:bodyPr>
          <a:lstStyle/>
          <a:p>
            <a:pPr algn="just"/>
            <a:r>
              <a:rPr lang="en-MY" altLang="en-US" sz="3200" dirty="0"/>
              <a:t>The 2012 American College of Rheumatology (ACR) guidelines state that findings for LN are:</a:t>
            </a:r>
            <a:r>
              <a:rPr lang="en-MY" altLang="en-US" sz="3200" baseline="30000" dirty="0"/>
              <a:t>18</a:t>
            </a:r>
            <a:endParaRPr lang="en-US" altLang="en-US" sz="3200" dirty="0"/>
          </a:p>
          <a:p>
            <a:pPr lvl="1" indent="-360000" algn="just">
              <a:buFont typeface="Courier New" panose="02070309020205020404" pitchFamily="49" charset="0"/>
              <a:buChar char="o"/>
            </a:pPr>
            <a:r>
              <a:rPr lang="en-MY" altLang="en-US" sz="3200" dirty="0"/>
              <a:t>persistent proteinuria &gt;0.5 in UPCR or &gt;0.5 g/day in 24hUP or urine dipstick ≥3+</a:t>
            </a:r>
            <a:endParaRPr lang="en-US" altLang="en-US" sz="3200" dirty="0"/>
          </a:p>
          <a:p>
            <a:pPr lvl="1" indent="-360000" algn="just">
              <a:buFont typeface="Courier New" panose="02070309020205020404" pitchFamily="49" charset="0"/>
              <a:buChar char="o"/>
            </a:pPr>
            <a:r>
              <a:rPr lang="en-MY" altLang="en-US" sz="3200" dirty="0"/>
              <a:t>active urinary sediment </a:t>
            </a:r>
          </a:p>
          <a:p>
            <a:pPr lvl="2" indent="-360000" algn="just">
              <a:buFont typeface="Wingdings" panose="05000000000000000000" pitchFamily="2" charset="2"/>
              <a:buChar char="Ø"/>
            </a:pPr>
            <a:r>
              <a:rPr lang="en-MY" altLang="en-US" sz="3200" dirty="0"/>
              <a:t>defined as: &gt;5 red blood cells (RBCs) per high-power field (</a:t>
            </a:r>
            <a:r>
              <a:rPr lang="en-MY" altLang="en-US" sz="3200" dirty="0" err="1"/>
              <a:t>hpf</a:t>
            </a:r>
            <a:r>
              <a:rPr lang="en-MY" altLang="en-US" sz="3200" dirty="0"/>
              <a:t>); &gt;5 white blood cells (WBCs)/</a:t>
            </a:r>
            <a:r>
              <a:rPr lang="en-MY" altLang="en-US" sz="3200" dirty="0" err="1"/>
              <a:t>hpf</a:t>
            </a:r>
            <a:r>
              <a:rPr lang="en-MY" altLang="en-US" sz="3200" dirty="0"/>
              <a:t> in the absence of infection or cellular casts limited to RBC or WBC casts</a:t>
            </a:r>
            <a:endParaRPr lang="en-US" altLang="en-US" sz="3200" dirty="0"/>
          </a:p>
          <a:p>
            <a:pPr algn="just"/>
            <a:endParaRPr lang="en-US" altLang="en-US" sz="3200" dirty="0"/>
          </a:p>
        </p:txBody>
      </p:sp>
      <p:sp>
        <p:nvSpPr>
          <p:cNvPr id="2" name="Content Placeholder 2">
            <a:extLst>
              <a:ext uri="{FF2B5EF4-FFF2-40B4-BE49-F238E27FC236}">
                <a16:creationId xmlns:a16="http://schemas.microsoft.com/office/drawing/2014/main" id="{FBC55A72-53D3-DC6B-6B7E-FE06DC0DB2A4}"/>
              </a:ext>
            </a:extLst>
          </p:cNvPr>
          <p:cNvSpPr txBox="1">
            <a:spLocks/>
          </p:cNvSpPr>
          <p:nvPr/>
        </p:nvSpPr>
        <p:spPr>
          <a:xfrm>
            <a:off x="1000960" y="5973350"/>
            <a:ext cx="10744200" cy="637480"/>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18. Hahn BH, et al. Arthritis Care Res (Hoboken). 2012;64(6):797-808.</a:t>
            </a:r>
            <a:endParaRPr lang="en-GB" altLang="en-US" sz="1400" dirty="0"/>
          </a:p>
        </p:txBody>
      </p:sp>
      <p:sp>
        <p:nvSpPr>
          <p:cNvPr id="5" name="Slide Number Placeholder 4">
            <a:extLst>
              <a:ext uri="{FF2B5EF4-FFF2-40B4-BE49-F238E27FC236}">
                <a16:creationId xmlns:a16="http://schemas.microsoft.com/office/drawing/2014/main" id="{105B720D-E3DB-F620-DBE2-CF1D0A95028A}"/>
              </a:ext>
            </a:extLst>
          </p:cNvPr>
          <p:cNvSpPr>
            <a:spLocks noGrp="1"/>
          </p:cNvSpPr>
          <p:nvPr>
            <p:ph type="sldNum" sz="quarter" idx="12"/>
          </p:nvPr>
        </p:nvSpPr>
        <p:spPr/>
        <p:txBody>
          <a:bodyPr/>
          <a:lstStyle/>
          <a:p>
            <a:fld id="{735FCF33-A321-0F49-A25D-3943EB967B5D}" type="slidenum">
              <a:rPr lang="en-US" smtClean="0"/>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EECF040A-2957-A01E-8CF6-04AC969662B7}"/>
              </a:ext>
            </a:extLst>
          </p:cNvPr>
          <p:cNvSpPr>
            <a:spLocks noGrp="1"/>
          </p:cNvSpPr>
          <p:nvPr>
            <p:ph type="title"/>
          </p:nvPr>
        </p:nvSpPr>
        <p:spPr/>
        <p:txBody>
          <a:bodyPr/>
          <a:lstStyle/>
          <a:p>
            <a:r>
              <a:rPr lang="en-MY" altLang="en-US"/>
              <a:t>Liver Function Test</a:t>
            </a:r>
            <a:endParaRPr lang="en-US" altLang="en-US"/>
          </a:p>
        </p:txBody>
      </p:sp>
      <p:sp>
        <p:nvSpPr>
          <p:cNvPr id="20483" name="Content Placeholder 2">
            <a:extLst>
              <a:ext uri="{FF2B5EF4-FFF2-40B4-BE49-F238E27FC236}">
                <a16:creationId xmlns:a16="http://schemas.microsoft.com/office/drawing/2014/main" id="{162C13B8-92DB-E7A8-148C-99563DCF82F2}"/>
              </a:ext>
            </a:extLst>
          </p:cNvPr>
          <p:cNvSpPr>
            <a:spLocks noGrp="1"/>
          </p:cNvSpPr>
          <p:nvPr>
            <p:ph idx="1"/>
          </p:nvPr>
        </p:nvSpPr>
        <p:spPr/>
        <p:txBody>
          <a:bodyPr>
            <a:normAutofit/>
          </a:bodyPr>
          <a:lstStyle/>
          <a:p>
            <a:pPr algn="just"/>
            <a:r>
              <a:rPr lang="en-MY" altLang="en-US" sz="3200" dirty="0"/>
              <a:t>The standard LFT includes measurement of </a:t>
            </a:r>
            <a:r>
              <a:rPr lang="en-MY" altLang="en-US" sz="3200" b="1" dirty="0"/>
              <a:t>transaminases </a:t>
            </a:r>
            <a:r>
              <a:rPr lang="en-MY" altLang="en-US" sz="3200" dirty="0"/>
              <a:t>and </a:t>
            </a:r>
            <a:r>
              <a:rPr lang="en-MY" altLang="en-US" sz="3200" b="1" dirty="0"/>
              <a:t>serum albumin</a:t>
            </a:r>
            <a:r>
              <a:rPr lang="en-MY" altLang="en-US" sz="3200" dirty="0"/>
              <a:t>. </a:t>
            </a:r>
          </a:p>
          <a:p>
            <a:pPr algn="just"/>
            <a:r>
              <a:rPr lang="en-MY" altLang="en-US" sz="3200" dirty="0"/>
              <a:t>Liver involvement in SLE is relatively rare and deranged LFTs can be due to a wide variety of aetiologies including lupus hepatitis or secondary to co-morbidities e.g. fatty liver or viral hepatitis.</a:t>
            </a:r>
            <a:r>
              <a:rPr lang="en-MY" altLang="en-US" sz="3200" baseline="30000" dirty="0"/>
              <a:t>19</a:t>
            </a:r>
          </a:p>
          <a:p>
            <a:pPr algn="just"/>
            <a:r>
              <a:rPr lang="en-MY" altLang="en-US" sz="3200" b="1" dirty="0"/>
              <a:t>Hypoalbuminemia</a:t>
            </a:r>
            <a:r>
              <a:rPr lang="en-MY" altLang="en-US" sz="3200" dirty="0"/>
              <a:t> in SLE is associated with disease activity e.g. LN, protein-losing enteropathy and chronic lupus peritonitis with ascites.</a:t>
            </a:r>
            <a:r>
              <a:rPr lang="en-MY" altLang="en-US" sz="3200" baseline="30000" dirty="0"/>
              <a:t>20</a:t>
            </a:r>
            <a:endParaRPr lang="en-US" altLang="en-US" sz="3200" baseline="30000" dirty="0"/>
          </a:p>
        </p:txBody>
      </p:sp>
      <p:sp>
        <p:nvSpPr>
          <p:cNvPr id="2" name="Content Placeholder 2">
            <a:extLst>
              <a:ext uri="{FF2B5EF4-FFF2-40B4-BE49-F238E27FC236}">
                <a16:creationId xmlns:a16="http://schemas.microsoft.com/office/drawing/2014/main" id="{B689AE5A-18B0-1310-5826-8FB544E2D2BC}"/>
              </a:ext>
            </a:extLst>
          </p:cNvPr>
          <p:cNvSpPr txBox="1">
            <a:spLocks/>
          </p:cNvSpPr>
          <p:nvPr/>
        </p:nvSpPr>
        <p:spPr>
          <a:xfrm>
            <a:off x="1000960" y="5973350"/>
            <a:ext cx="10744200" cy="36512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spcBef>
                <a:spcPts val="0"/>
              </a:spcBef>
              <a:buNone/>
            </a:pPr>
            <a:r>
              <a:rPr lang="en-US" altLang="en-US" sz="1400" dirty="0"/>
              <a:t>19. Huang D, et al. J </a:t>
            </a:r>
            <a:r>
              <a:rPr lang="en-US" altLang="en-US" sz="1400" dirty="0" err="1"/>
              <a:t>Rheumatol</a:t>
            </a:r>
            <a:r>
              <a:rPr lang="en-US" altLang="en-US" sz="1400" dirty="0"/>
              <a:t>. 2012;39(2):254-261.</a:t>
            </a:r>
          </a:p>
          <a:p>
            <a:pPr marL="0" indent="0" algn="just">
              <a:spcBef>
                <a:spcPts val="0"/>
              </a:spcBef>
              <a:buNone/>
            </a:pPr>
            <a:r>
              <a:rPr lang="en-US" altLang="en-US" sz="1400" dirty="0"/>
              <a:t>20. Yip J, et al. J </a:t>
            </a:r>
            <a:r>
              <a:rPr lang="en-US" altLang="en-US" sz="1400" dirty="0" err="1"/>
              <a:t>Rheumatol</a:t>
            </a:r>
            <a:r>
              <a:rPr lang="en-US" altLang="en-US" sz="1400" dirty="0"/>
              <a:t>. 2010;37(8):1667-1672.</a:t>
            </a:r>
            <a:endParaRPr lang="en-GB" altLang="en-US" sz="1400" dirty="0"/>
          </a:p>
        </p:txBody>
      </p:sp>
      <p:sp>
        <p:nvSpPr>
          <p:cNvPr id="5" name="Slide Number Placeholder 4">
            <a:extLst>
              <a:ext uri="{FF2B5EF4-FFF2-40B4-BE49-F238E27FC236}">
                <a16:creationId xmlns:a16="http://schemas.microsoft.com/office/drawing/2014/main" id="{A0066272-E378-E14A-9298-4D5B9E8DC85E}"/>
              </a:ext>
            </a:extLst>
          </p:cNvPr>
          <p:cNvSpPr>
            <a:spLocks noGrp="1"/>
          </p:cNvSpPr>
          <p:nvPr>
            <p:ph type="sldNum" sz="quarter" idx="12"/>
          </p:nvPr>
        </p:nvSpPr>
        <p:spPr/>
        <p:txBody>
          <a:bodyPr/>
          <a:lstStyle/>
          <a:p>
            <a:fld id="{735FCF33-A321-0F49-A25D-3943EB967B5D}" type="slidenum">
              <a:rPr lang="en-US" smtClean="0"/>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LE CPG template 3" id="{70C9DEBF-6740-C44A-8FF9-AECF46EBD451}" vid="{91620721-3165-6A43-8103-D728669D0D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1398</TotalTime>
  <Words>2105</Words>
  <Application>Microsoft Office PowerPoint</Application>
  <PresentationFormat>Widescreen</PresentationFormat>
  <Paragraphs>181</Paragraphs>
  <Slides>31</Slides>
  <Notes>6</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31</vt:i4>
      </vt:variant>
    </vt:vector>
  </HeadingPairs>
  <TitlesOfParts>
    <vt:vector size="39" baseType="lpstr">
      <vt:lpstr>SimSun</vt:lpstr>
      <vt:lpstr>Arial</vt:lpstr>
      <vt:lpstr>Calibri</vt:lpstr>
      <vt:lpstr>Comic Sans MS</vt:lpstr>
      <vt:lpstr>Courier New</vt:lpstr>
      <vt:lpstr>Times</vt:lpstr>
      <vt:lpstr>Wingdings</vt:lpstr>
      <vt:lpstr>Office Theme</vt:lpstr>
      <vt:lpstr>Training of Core Trainers CPG Management of  Systemic Lupus Erythematosus</vt:lpstr>
      <vt:lpstr>Learning Objective</vt:lpstr>
      <vt:lpstr>PowerPoint Presentation</vt:lpstr>
      <vt:lpstr>Algorithm 1: Diagnosis of SLE</vt:lpstr>
      <vt:lpstr>Laboratory Investigations</vt:lpstr>
      <vt:lpstr>Full Blood Count</vt:lpstr>
      <vt:lpstr>Renal Parameters</vt:lpstr>
      <vt:lpstr>Renal Parameters-2</vt:lpstr>
      <vt:lpstr>Liver Function Test</vt:lpstr>
      <vt:lpstr>Acute Phase Reactants</vt:lpstr>
      <vt:lpstr>Antinuclear Antibodies </vt:lpstr>
      <vt:lpstr>ANA Immunofluorescent (IF) Pattern</vt:lpstr>
      <vt:lpstr>PowerPoint Presentation</vt:lpstr>
      <vt:lpstr>ANA Other METHODS</vt:lpstr>
      <vt:lpstr>PowerPoint Presentation</vt:lpstr>
      <vt:lpstr>Antinuclear Antibodies-2 </vt:lpstr>
      <vt:lpstr>Anti-dsDNA</vt:lpstr>
      <vt:lpstr>Ds-DNA IF</vt:lpstr>
      <vt:lpstr>Extractable Nuclear Antigen</vt:lpstr>
      <vt:lpstr>ENA Immunoblot</vt:lpstr>
      <vt:lpstr>Extractable Nuclear Antigen-2</vt:lpstr>
      <vt:lpstr>Extractable Nuclear Antigen-3</vt:lpstr>
      <vt:lpstr>Extractable Nuclear Antigen-4</vt:lpstr>
      <vt:lpstr>Antiphospholipid Antibodies</vt:lpstr>
      <vt:lpstr>Antiphospholipid Antibodies-2</vt:lpstr>
      <vt:lpstr>Complements</vt:lpstr>
      <vt:lpstr>PowerPoint Presentation</vt:lpstr>
      <vt:lpstr>Algorithm 1: Diagnosis of SLE</vt:lpstr>
      <vt:lpstr>Recommendation</vt:lpstr>
      <vt:lpstr>Take Home Message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Tengku Noor Farhana Tengku Khalid</cp:lastModifiedBy>
  <cp:revision>47</cp:revision>
  <dcterms:created xsi:type="dcterms:W3CDTF">2023-11-29T06:59:45Z</dcterms:created>
  <dcterms:modified xsi:type="dcterms:W3CDTF">2025-02-03T03:34:50Z</dcterms:modified>
</cp:coreProperties>
</file>